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16" r:id="rId3"/>
    <p:sldId id="257" r:id="rId4"/>
    <p:sldId id="258" r:id="rId5"/>
    <p:sldId id="259" r:id="rId6"/>
    <p:sldId id="260" r:id="rId7"/>
    <p:sldId id="261" r:id="rId8"/>
    <p:sldId id="262" r:id="rId9"/>
    <p:sldId id="296"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95" r:id="rId36"/>
    <p:sldId id="288" r:id="rId37"/>
    <p:sldId id="289" r:id="rId38"/>
    <p:sldId id="290" r:id="rId39"/>
    <p:sldId id="291" r:id="rId40"/>
    <p:sldId id="292" r:id="rId41"/>
    <p:sldId id="293" r:id="rId42"/>
    <p:sldId id="294" r:id="rId43"/>
    <p:sldId id="297" r:id="rId44"/>
    <p:sldId id="298" r:id="rId45"/>
    <p:sldId id="299" r:id="rId46"/>
    <p:sldId id="300" r:id="rId47"/>
    <p:sldId id="301" r:id="rId48"/>
    <p:sldId id="302" r:id="rId49"/>
    <p:sldId id="303" r:id="rId50"/>
    <p:sldId id="320" r:id="rId51"/>
    <p:sldId id="304" r:id="rId52"/>
    <p:sldId id="305" r:id="rId53"/>
    <p:sldId id="306" r:id="rId54"/>
    <p:sldId id="307" r:id="rId55"/>
    <p:sldId id="310" r:id="rId56"/>
    <p:sldId id="311" r:id="rId57"/>
    <p:sldId id="308" r:id="rId58"/>
    <p:sldId id="309" r:id="rId59"/>
    <p:sldId id="313" r:id="rId60"/>
    <p:sldId id="319" r:id="rId61"/>
    <p:sldId id="314" r:id="rId62"/>
    <p:sldId id="315" r:id="rId63"/>
    <p:sldId id="317" r:id="rId64"/>
    <p:sldId id="318"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4" r:id="rId118"/>
    <p:sldId id="375" r:id="rId119"/>
    <p:sldId id="376" r:id="rId120"/>
    <p:sldId id="377" r:id="rId121"/>
    <p:sldId id="378" r:id="rId122"/>
    <p:sldId id="379" r:id="rId123"/>
    <p:sldId id="380" r:id="rId124"/>
    <p:sldId id="373" r:id="rId125"/>
    <p:sldId id="381" r:id="rId126"/>
    <p:sldId id="382" r:id="rId127"/>
    <p:sldId id="383" r:id="rId128"/>
    <p:sldId id="384" r:id="rId129"/>
    <p:sldId id="385" r:id="rId130"/>
    <p:sldId id="387" r:id="rId131"/>
    <p:sldId id="388" r:id="rId132"/>
    <p:sldId id="389" r:id="rId13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24" d="100"/>
          <a:sy n="124" d="100"/>
        </p:scale>
        <p:origin x="-1230" y="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AA6F386-6A6F-47AA-A590-2FEC30A1FEE4}" type="datetimeFigureOut">
              <a:rPr lang="zh-TW" altLang="en-US" smtClean="0"/>
              <a:t>2021/5/28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4120319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AA6F386-6A6F-47AA-A590-2FEC30A1FEE4}" type="datetimeFigureOut">
              <a:rPr lang="zh-TW" altLang="en-US" smtClean="0"/>
              <a:t>2021/5/28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167053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AA6F386-6A6F-47AA-A590-2FEC30A1FEE4}" type="datetimeFigureOut">
              <a:rPr lang="zh-TW" altLang="en-US" smtClean="0"/>
              <a:t>2021/5/28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4134572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AA6F386-6A6F-47AA-A590-2FEC30A1FEE4}" type="datetimeFigureOut">
              <a:rPr lang="zh-TW" altLang="en-US" smtClean="0"/>
              <a:t>2021/5/28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2396036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AA6F386-6A6F-47AA-A590-2FEC30A1FEE4}" type="datetimeFigureOut">
              <a:rPr lang="zh-TW" altLang="en-US" smtClean="0"/>
              <a:t>2021/5/28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123668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AA6F386-6A6F-47AA-A590-2FEC30A1FEE4}" type="datetimeFigureOut">
              <a:rPr lang="zh-TW" altLang="en-US" smtClean="0"/>
              <a:t>2021/5/28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269310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AA6F386-6A6F-47AA-A590-2FEC30A1FEE4}" type="datetimeFigureOut">
              <a:rPr lang="zh-TW" altLang="en-US" smtClean="0"/>
              <a:t>2021/5/28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2665803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AA6F386-6A6F-47AA-A590-2FEC30A1FEE4}" type="datetimeFigureOut">
              <a:rPr lang="zh-TW" altLang="en-US" smtClean="0"/>
              <a:t>2021/5/28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14716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6F386-6A6F-47AA-A590-2FEC30A1FEE4}" type="datetimeFigureOut">
              <a:rPr lang="zh-TW" altLang="en-US" smtClean="0"/>
              <a:t>2021/5/28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1450912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4AA6F386-6A6F-47AA-A590-2FEC30A1FEE4}" type="datetimeFigureOut">
              <a:rPr lang="zh-TW" altLang="en-US" smtClean="0"/>
              <a:t>2021/5/28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264279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4AA6F386-6A6F-47AA-A590-2FEC30A1FEE4}" type="datetimeFigureOut">
              <a:rPr lang="zh-TW" altLang="en-US" smtClean="0"/>
              <a:t>2021/5/28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2461451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6F386-6A6F-47AA-A590-2FEC30A1FEE4}" type="datetimeFigureOut">
              <a:rPr lang="zh-TW" altLang="en-US" smtClean="0"/>
              <a:t>2021/5/28</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5CED84-6CDB-4AA0-8677-6982FED1777D}" type="slidenum">
              <a:rPr lang="zh-TW" altLang="en-US" smtClean="0"/>
              <a:t>‹#›</a:t>
            </a:fld>
            <a:endParaRPr lang="zh-TW" altLang="en-US"/>
          </a:p>
        </p:txBody>
      </p:sp>
    </p:spTree>
    <p:extLst>
      <p:ext uri="{BB962C8B-B14F-4D97-AF65-F5344CB8AC3E}">
        <p14:creationId xmlns:p14="http://schemas.microsoft.com/office/powerpoint/2010/main" val="30134052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ctrTitle"/>
          </p:nvPr>
        </p:nvSpPr>
        <p:spPr bwMode="auto">
          <a:xfrm>
            <a:off x="147948" y="1602478"/>
            <a:ext cx="87475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p>
            <a:pPr algn="l" eaLnBrk="0" fontAlgn="base" hangingPunct="0">
              <a:lnSpc>
                <a:spcPct val="100000"/>
              </a:lnSpc>
              <a:spcAft>
                <a:spcPct val="0"/>
              </a:spcAft>
            </a:pPr>
            <a:r>
              <a:rPr lang="zh-TW" altLang="zh-TW" sz="3600" dirty="0">
                <a:solidFill>
                  <a:srgbClr val="24292E"/>
                </a:solidFill>
                <a:latin typeface="Arial Unicode MS"/>
                <a:ea typeface="SFMono-Regular"/>
              </a:rPr>
              <a:t>Windows Server 2019 AD 技術與實戰報告</a:t>
            </a:r>
            <a:r>
              <a:rPr lang="zh-TW" altLang="zh-TW" sz="3600" dirty="0"/>
              <a:t> </a:t>
            </a:r>
            <a:endParaRPr lang="zh-TW" altLang="zh-TW" sz="3600" dirty="0">
              <a:latin typeface="Arial" panose="020B0604020202020204" pitchFamily="34" charset="0"/>
            </a:endParaRPr>
          </a:p>
        </p:txBody>
      </p:sp>
      <p:sp>
        <p:nvSpPr>
          <p:cNvPr id="5" name="副標題 2"/>
          <p:cNvSpPr txBox="1">
            <a:spLocks/>
          </p:cNvSpPr>
          <p:nvPr/>
        </p:nvSpPr>
        <p:spPr>
          <a:xfrm>
            <a:off x="685800" y="5223019"/>
            <a:ext cx="6858000" cy="9450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dirty="0" smtClean="0"/>
              <a:t>學生</a:t>
            </a:r>
            <a:r>
              <a:rPr lang="en-US" altLang="zh-TW" dirty="0" smtClean="0"/>
              <a:t>:</a:t>
            </a:r>
            <a:r>
              <a:rPr lang="zh-TW" altLang="en-US" dirty="0" smtClean="0"/>
              <a:t>林躍軒</a:t>
            </a:r>
            <a:endParaRPr lang="en-US" altLang="zh-TW" dirty="0" smtClean="0"/>
          </a:p>
          <a:p>
            <a:pPr algn="l"/>
            <a:r>
              <a:rPr lang="zh-TW" altLang="en-US" dirty="0" smtClean="0"/>
              <a:t>指導老師</a:t>
            </a:r>
            <a:r>
              <a:rPr lang="en-US" altLang="zh-TW" dirty="0" smtClean="0"/>
              <a:t>:</a:t>
            </a:r>
            <a:r>
              <a:rPr lang="zh-TW" altLang="en-US" dirty="0" smtClean="0"/>
              <a:t>偉大的恩師龍大大</a:t>
            </a:r>
            <a:endParaRPr lang="en-US" altLang="zh-TW" dirty="0" smtClean="0"/>
          </a:p>
          <a:p>
            <a:pPr algn="l"/>
            <a:endParaRPr lang="zh-TW" altLang="en-US" dirty="0"/>
          </a:p>
        </p:txBody>
      </p:sp>
      <p:sp>
        <p:nvSpPr>
          <p:cNvPr id="6" name="矩形 5"/>
          <p:cNvSpPr/>
          <p:nvPr/>
        </p:nvSpPr>
        <p:spPr>
          <a:xfrm>
            <a:off x="685800" y="457173"/>
            <a:ext cx="4878259" cy="769441"/>
          </a:xfrm>
          <a:prstGeom prst="rect">
            <a:avLst/>
          </a:prstGeom>
        </p:spPr>
        <p:txBody>
          <a:bodyPr wrap="none">
            <a:spAutoFit/>
          </a:bodyPr>
          <a:lstStyle/>
          <a:p>
            <a:r>
              <a:rPr lang="zh-TW" altLang="en-US" sz="4400" b="1" dirty="0" smtClean="0"/>
              <a:t>系統安全     </a:t>
            </a:r>
            <a:r>
              <a:rPr lang="zh-TW" altLang="en-US" sz="2800" b="1" dirty="0" smtClean="0"/>
              <a:t>期末考報告</a:t>
            </a:r>
            <a:endParaRPr lang="zh-TW" altLang="en-US" sz="2800" b="1" dirty="0"/>
          </a:p>
        </p:txBody>
      </p:sp>
    </p:spTree>
    <p:extLst>
      <p:ext uri="{BB962C8B-B14F-4D97-AF65-F5344CB8AC3E}">
        <p14:creationId xmlns:p14="http://schemas.microsoft.com/office/powerpoint/2010/main" val="2190734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1322358"/>
          </a:xfrm>
        </p:spPr>
        <p:txBody>
          <a:bodyPr/>
          <a:lstStyle/>
          <a:p>
            <a:r>
              <a:rPr lang="en-US" altLang="zh-TW" dirty="0" smtClean="0"/>
              <a:t>Select Server roles</a:t>
            </a:r>
            <a:endParaRPr lang="zh-TW" altLang="en-US" dirty="0"/>
          </a:p>
        </p:txBody>
      </p:sp>
      <p:pic>
        <p:nvPicPr>
          <p:cNvPr id="4" name="圖片 3"/>
          <p:cNvPicPr>
            <a:picLocks noChangeAspect="1"/>
          </p:cNvPicPr>
          <p:nvPr/>
        </p:nvPicPr>
        <p:blipFill>
          <a:blip r:embed="rId2"/>
          <a:stretch>
            <a:fillRect/>
          </a:stretch>
        </p:blipFill>
        <p:spPr>
          <a:xfrm>
            <a:off x="922713" y="1849343"/>
            <a:ext cx="7049888" cy="5008657"/>
          </a:xfrm>
          <a:prstGeom prst="rect">
            <a:avLst/>
          </a:prstGeom>
        </p:spPr>
      </p:pic>
    </p:spTree>
    <p:extLst>
      <p:ext uri="{BB962C8B-B14F-4D97-AF65-F5344CB8AC3E}">
        <p14:creationId xmlns:p14="http://schemas.microsoft.com/office/powerpoint/2010/main" val="26345933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35632"/>
            <a:ext cx="9144000" cy="514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928692" y="484094"/>
            <a:ext cx="4856842" cy="646331"/>
          </a:xfrm>
          <a:prstGeom prst="rect">
            <a:avLst/>
          </a:prstGeom>
          <a:noFill/>
        </p:spPr>
        <p:txBody>
          <a:bodyPr wrap="none" rtlCol="0">
            <a:spAutoFit/>
          </a:bodyPr>
          <a:lstStyle/>
          <a:p>
            <a:r>
              <a:rPr lang="zh-TW" altLang="en-US" sz="3600" dirty="0" smtClean="0"/>
              <a:t>在</a:t>
            </a:r>
            <a:r>
              <a:rPr lang="en-US" altLang="zh-TW" sz="3600" dirty="0" smtClean="0"/>
              <a:t>TECH</a:t>
            </a:r>
            <a:r>
              <a:rPr lang="zh-TW" altLang="en-US" sz="3600" dirty="0" smtClean="0"/>
              <a:t>部門新增使用者</a:t>
            </a:r>
            <a:endParaRPr lang="zh-TW" altLang="en-US" sz="3600" dirty="0"/>
          </a:p>
        </p:txBody>
      </p:sp>
      <p:sp>
        <p:nvSpPr>
          <p:cNvPr id="3" name="矩形 2"/>
          <p:cNvSpPr/>
          <p:nvPr/>
        </p:nvSpPr>
        <p:spPr>
          <a:xfrm>
            <a:off x="3342555" y="2562625"/>
            <a:ext cx="1014558" cy="3150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582851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1691" y="347454"/>
            <a:ext cx="4801314" cy="707886"/>
          </a:xfrm>
          <a:prstGeom prst="rect">
            <a:avLst/>
          </a:prstGeom>
        </p:spPr>
        <p:txBody>
          <a:bodyPr wrap="none">
            <a:spAutoFit/>
          </a:bodyPr>
          <a:lstStyle/>
          <a:p>
            <a:r>
              <a:rPr lang="zh-TW" altLang="en-US" sz="4000" dirty="0"/>
              <a:t>建立與管理網域群組</a:t>
            </a:r>
            <a:endParaRPr lang="zh-TW" altLang="en-US" sz="4000"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4" y="1207434"/>
            <a:ext cx="9085956" cy="510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382050" y="3688336"/>
            <a:ext cx="384202" cy="1459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964961" y="4587368"/>
            <a:ext cx="1713540" cy="1613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799024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28287"/>
            <a:ext cx="9144000" cy="5180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96235" y="3281082"/>
            <a:ext cx="545567" cy="1459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81360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6087"/>
            <a:ext cx="9144000" cy="513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365607" y="2090057"/>
            <a:ext cx="1690487" cy="1613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752428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1398"/>
            <a:ext cx="9144000" cy="5188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034118" y="3803597"/>
            <a:ext cx="1214077" cy="1844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96369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8599"/>
            <a:ext cx="9144000" cy="5136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48156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70515"/>
            <a:ext cx="9144000" cy="516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926541" y="2128477"/>
            <a:ext cx="384202" cy="138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3624855" y="1751461"/>
            <a:ext cx="301686" cy="369332"/>
          </a:xfrm>
          <a:prstGeom prst="rect">
            <a:avLst/>
          </a:prstGeom>
          <a:noFill/>
        </p:spPr>
        <p:txBody>
          <a:bodyPr wrap="none" rtlCol="0">
            <a:spAutoFit/>
          </a:bodyPr>
          <a:lstStyle/>
          <a:p>
            <a:r>
              <a:rPr lang="en-US" altLang="zh-TW" dirty="0" smtClean="0">
                <a:solidFill>
                  <a:srgbClr val="FF0000"/>
                </a:solidFill>
              </a:rPr>
              <a:t>1</a:t>
            </a:r>
            <a:endParaRPr lang="zh-TW" altLang="en-US" dirty="0">
              <a:solidFill>
                <a:srgbClr val="FF0000"/>
              </a:solidFill>
            </a:endParaRPr>
          </a:p>
        </p:txBody>
      </p:sp>
      <p:sp>
        <p:nvSpPr>
          <p:cNvPr id="4" name="矩形 3"/>
          <p:cNvSpPr/>
          <p:nvPr/>
        </p:nvSpPr>
        <p:spPr>
          <a:xfrm>
            <a:off x="3680652" y="4310743"/>
            <a:ext cx="507146" cy="1690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323169" y="4210601"/>
            <a:ext cx="301686" cy="369332"/>
          </a:xfrm>
          <a:prstGeom prst="rect">
            <a:avLst/>
          </a:prstGeom>
        </p:spPr>
        <p:txBody>
          <a:bodyPr wrap="none">
            <a:spAutoFit/>
          </a:bodyPr>
          <a:lstStyle/>
          <a:p>
            <a:r>
              <a:rPr lang="en-US" altLang="zh-TW" dirty="0" smtClean="0">
                <a:solidFill>
                  <a:srgbClr val="FF0000"/>
                </a:solidFill>
              </a:rPr>
              <a:t>2</a:t>
            </a:r>
            <a:endParaRPr lang="zh-TW" altLang="en-US" dirty="0">
              <a:solidFill>
                <a:srgbClr val="FF0000"/>
              </a:solidFill>
            </a:endParaRPr>
          </a:p>
        </p:txBody>
      </p:sp>
    </p:spTree>
    <p:extLst>
      <p:ext uri="{BB962C8B-B14F-4D97-AF65-F5344CB8AC3E}">
        <p14:creationId xmlns:p14="http://schemas.microsoft.com/office/powerpoint/2010/main" val="14087563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2166"/>
            <a:ext cx="9144000" cy="5148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649916" y="3988013"/>
            <a:ext cx="607039" cy="138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3283920" y="3872503"/>
            <a:ext cx="301686" cy="369332"/>
          </a:xfrm>
          <a:prstGeom prst="rect">
            <a:avLst/>
          </a:prstGeom>
        </p:spPr>
        <p:txBody>
          <a:bodyPr wrap="none">
            <a:spAutoFit/>
          </a:bodyPr>
          <a:lstStyle/>
          <a:p>
            <a:r>
              <a:rPr lang="en-US" altLang="zh-TW" dirty="0">
                <a:solidFill>
                  <a:srgbClr val="FF0000"/>
                </a:solidFill>
              </a:rPr>
              <a:t>1</a:t>
            </a:r>
            <a:endParaRPr lang="zh-TW" altLang="en-US" dirty="0">
              <a:solidFill>
                <a:srgbClr val="FF0000"/>
              </a:solidFill>
            </a:endParaRPr>
          </a:p>
        </p:txBody>
      </p:sp>
      <p:sp>
        <p:nvSpPr>
          <p:cNvPr id="4" name="矩形 3"/>
          <p:cNvSpPr/>
          <p:nvPr/>
        </p:nvSpPr>
        <p:spPr>
          <a:xfrm>
            <a:off x="4356847" y="1621331"/>
            <a:ext cx="3442447" cy="38727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4055161" y="1623003"/>
            <a:ext cx="301686" cy="369332"/>
          </a:xfrm>
          <a:prstGeom prst="rect">
            <a:avLst/>
          </a:prstGeom>
        </p:spPr>
        <p:txBody>
          <a:bodyPr wrap="none">
            <a:spAutoFit/>
          </a:bodyPr>
          <a:lstStyle/>
          <a:p>
            <a:r>
              <a:rPr lang="en-US" altLang="zh-TW" dirty="0">
                <a:solidFill>
                  <a:srgbClr val="FF0000"/>
                </a:solidFill>
              </a:rPr>
              <a:t>2</a:t>
            </a:r>
            <a:endParaRPr lang="zh-TW" altLang="en-US" dirty="0">
              <a:solidFill>
                <a:srgbClr val="FF0000"/>
              </a:solidFill>
            </a:endParaRPr>
          </a:p>
        </p:txBody>
      </p:sp>
    </p:spTree>
    <p:extLst>
      <p:ext uri="{BB962C8B-B14F-4D97-AF65-F5344CB8AC3E}">
        <p14:creationId xmlns:p14="http://schemas.microsoft.com/office/powerpoint/2010/main" val="9730219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51422" y="222360"/>
            <a:ext cx="5884944" cy="707886"/>
          </a:xfrm>
          <a:prstGeom prst="rect">
            <a:avLst/>
          </a:prstGeom>
          <a:noFill/>
        </p:spPr>
        <p:txBody>
          <a:bodyPr wrap="none" rtlCol="0">
            <a:spAutoFit/>
          </a:bodyPr>
          <a:lstStyle/>
          <a:p>
            <a:r>
              <a:rPr lang="zh-TW" altLang="en-US" sz="4000" dirty="0" smtClean="0"/>
              <a:t>將使用者加到群組</a:t>
            </a:r>
            <a:r>
              <a:rPr lang="en-US" altLang="zh-TW" sz="4000" dirty="0" smtClean="0"/>
              <a:t>(</a:t>
            </a:r>
            <a:r>
              <a:rPr lang="zh-TW" altLang="en-US" sz="4000" dirty="0" smtClean="0"/>
              <a:t>方法</a:t>
            </a:r>
            <a:r>
              <a:rPr lang="en-US" altLang="zh-TW" sz="4000" dirty="0" smtClean="0"/>
              <a:t>1)</a:t>
            </a:r>
            <a:endParaRPr lang="zh-TW" altLang="en-US" sz="4000"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5442"/>
            <a:ext cx="9144000" cy="5136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834333" y="2927617"/>
            <a:ext cx="1206393" cy="1767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532647" y="2831317"/>
            <a:ext cx="301686" cy="369332"/>
          </a:xfrm>
          <a:prstGeom prst="rect">
            <a:avLst/>
          </a:prstGeom>
        </p:spPr>
        <p:txBody>
          <a:bodyPr wrap="none">
            <a:spAutoFit/>
          </a:bodyPr>
          <a:lstStyle/>
          <a:p>
            <a:r>
              <a:rPr lang="en-US" altLang="zh-TW" dirty="0">
                <a:solidFill>
                  <a:srgbClr val="FF0000"/>
                </a:solidFill>
              </a:rPr>
              <a:t>1</a:t>
            </a:r>
            <a:endParaRPr lang="zh-TW" altLang="en-US" dirty="0">
              <a:solidFill>
                <a:srgbClr val="FF0000"/>
              </a:solidFill>
            </a:endParaRPr>
          </a:p>
        </p:txBody>
      </p:sp>
    </p:spTree>
    <p:extLst>
      <p:ext uri="{BB962C8B-B14F-4D97-AF65-F5344CB8AC3E}">
        <p14:creationId xmlns:p14="http://schemas.microsoft.com/office/powerpoint/2010/main" val="15294751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4953"/>
            <a:ext cx="9144000" cy="5149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19395" y="2620255"/>
            <a:ext cx="3050561" cy="16904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3117709" y="2930553"/>
            <a:ext cx="301686" cy="369332"/>
          </a:xfrm>
          <a:prstGeom prst="rect">
            <a:avLst/>
          </a:prstGeom>
        </p:spPr>
        <p:txBody>
          <a:bodyPr wrap="none">
            <a:spAutoFit/>
          </a:bodyPr>
          <a:lstStyle/>
          <a:p>
            <a:r>
              <a:rPr lang="en-US" altLang="zh-TW" dirty="0">
                <a:solidFill>
                  <a:srgbClr val="FF0000"/>
                </a:solidFill>
              </a:rPr>
              <a:t>2</a:t>
            </a:r>
            <a:endParaRPr lang="zh-TW" altLang="en-US" dirty="0">
              <a:solidFill>
                <a:srgbClr val="FF0000"/>
              </a:solidFill>
            </a:endParaRPr>
          </a:p>
        </p:txBody>
      </p:sp>
      <p:sp>
        <p:nvSpPr>
          <p:cNvPr id="4" name="矩形 3"/>
          <p:cNvSpPr/>
          <p:nvPr/>
        </p:nvSpPr>
        <p:spPr>
          <a:xfrm>
            <a:off x="3511603" y="4087906"/>
            <a:ext cx="583987" cy="1536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652753" y="3735614"/>
            <a:ext cx="301686" cy="369332"/>
          </a:xfrm>
          <a:prstGeom prst="rect">
            <a:avLst/>
          </a:prstGeom>
        </p:spPr>
        <p:txBody>
          <a:bodyPr wrap="none">
            <a:spAutoFit/>
          </a:bodyPr>
          <a:lstStyle/>
          <a:p>
            <a:r>
              <a:rPr lang="en-US" altLang="zh-TW" dirty="0" smtClean="0">
                <a:solidFill>
                  <a:srgbClr val="FF0000"/>
                </a:solidFill>
              </a:rPr>
              <a:t>3</a:t>
            </a:r>
            <a:endParaRPr lang="zh-TW" altLang="en-US" dirty="0">
              <a:solidFill>
                <a:srgbClr val="FF0000"/>
              </a:solidFill>
            </a:endParaRPr>
          </a:p>
        </p:txBody>
      </p:sp>
    </p:spTree>
    <p:extLst>
      <p:ext uri="{BB962C8B-B14F-4D97-AF65-F5344CB8AC3E}">
        <p14:creationId xmlns:p14="http://schemas.microsoft.com/office/powerpoint/2010/main" val="1666612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679737" y="1448034"/>
            <a:ext cx="7468642" cy="5325218"/>
          </a:xfrm>
          <a:prstGeom prst="rect">
            <a:avLst/>
          </a:prstGeom>
        </p:spPr>
      </p:pic>
      <p:sp>
        <p:nvSpPr>
          <p:cNvPr id="5" name="矩形 4"/>
          <p:cNvSpPr/>
          <p:nvPr/>
        </p:nvSpPr>
        <p:spPr>
          <a:xfrm>
            <a:off x="782336" y="551010"/>
            <a:ext cx="2651175" cy="707886"/>
          </a:xfrm>
          <a:prstGeom prst="rect">
            <a:avLst/>
          </a:prstGeom>
        </p:spPr>
        <p:txBody>
          <a:bodyPr wrap="none">
            <a:spAutoFit/>
          </a:bodyPr>
          <a:lstStyle/>
          <a:p>
            <a:r>
              <a:rPr lang="en-US" altLang="zh-TW" sz="4000" dirty="0" smtClean="0"/>
              <a:t>Server roles</a:t>
            </a:r>
            <a:endParaRPr lang="zh-TW" altLang="en-US" sz="4000" dirty="0"/>
          </a:p>
        </p:txBody>
      </p:sp>
      <p:sp>
        <p:nvSpPr>
          <p:cNvPr id="6" name="矩形 5"/>
          <p:cNvSpPr/>
          <p:nvPr/>
        </p:nvSpPr>
        <p:spPr>
          <a:xfrm>
            <a:off x="4182242" y="612565"/>
            <a:ext cx="1312539" cy="646331"/>
          </a:xfrm>
          <a:prstGeom prst="rect">
            <a:avLst/>
          </a:prstGeom>
        </p:spPr>
        <p:txBody>
          <a:bodyPr wrap="none">
            <a:spAutoFit/>
          </a:bodyPr>
          <a:lstStyle/>
          <a:p>
            <a:r>
              <a:rPr lang="en-US" altLang="zh-TW" sz="3600" dirty="0" smtClean="0"/>
              <a:t>WSUS</a:t>
            </a:r>
            <a:endParaRPr lang="zh-TW" altLang="en-US" sz="3600" dirty="0"/>
          </a:p>
        </p:txBody>
      </p:sp>
    </p:spTree>
    <p:extLst>
      <p:ext uri="{BB962C8B-B14F-4D97-AF65-F5344CB8AC3E}">
        <p14:creationId xmlns:p14="http://schemas.microsoft.com/office/powerpoint/2010/main" val="17883110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74620"/>
            <a:ext cx="9143999" cy="515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357923" y="1590595"/>
            <a:ext cx="3442447" cy="38804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3044886" y="3161481"/>
            <a:ext cx="301686" cy="369332"/>
          </a:xfrm>
          <a:prstGeom prst="rect">
            <a:avLst/>
          </a:prstGeom>
          <a:noFill/>
        </p:spPr>
        <p:txBody>
          <a:bodyPr wrap="none" rtlCol="0">
            <a:spAutoFit/>
          </a:bodyPr>
          <a:lstStyle/>
          <a:p>
            <a:r>
              <a:rPr lang="en-US" altLang="zh-TW" dirty="0" smtClean="0">
                <a:solidFill>
                  <a:srgbClr val="FF0000"/>
                </a:solidFill>
              </a:rPr>
              <a:t>4</a:t>
            </a:r>
            <a:endParaRPr lang="zh-TW" altLang="en-US" dirty="0">
              <a:solidFill>
                <a:srgbClr val="FF0000"/>
              </a:solidFill>
            </a:endParaRPr>
          </a:p>
        </p:txBody>
      </p:sp>
      <p:sp>
        <p:nvSpPr>
          <p:cNvPr id="4" name="矩形 3"/>
          <p:cNvSpPr/>
          <p:nvPr/>
        </p:nvSpPr>
        <p:spPr>
          <a:xfrm>
            <a:off x="6231751" y="2674044"/>
            <a:ext cx="484094" cy="15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5916706" y="2573902"/>
            <a:ext cx="301686" cy="369332"/>
          </a:xfrm>
          <a:prstGeom prst="rect">
            <a:avLst/>
          </a:prstGeom>
          <a:noFill/>
        </p:spPr>
        <p:txBody>
          <a:bodyPr wrap="none" rtlCol="0">
            <a:spAutoFit/>
          </a:bodyPr>
          <a:lstStyle/>
          <a:p>
            <a:r>
              <a:rPr lang="en-US" altLang="zh-TW" dirty="0" smtClean="0">
                <a:solidFill>
                  <a:srgbClr val="FF0000"/>
                </a:solidFill>
              </a:rPr>
              <a:t>5</a:t>
            </a:r>
            <a:endParaRPr lang="zh-TW" altLang="en-US" dirty="0">
              <a:solidFill>
                <a:srgbClr val="FF0000"/>
              </a:solidFill>
            </a:endParaRPr>
          </a:p>
        </p:txBody>
      </p:sp>
    </p:spTree>
    <p:extLst>
      <p:ext uri="{BB962C8B-B14F-4D97-AF65-F5344CB8AC3E}">
        <p14:creationId xmlns:p14="http://schemas.microsoft.com/office/powerpoint/2010/main" val="7574495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6" y="907466"/>
            <a:ext cx="9168466" cy="5155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503919" y="2581835"/>
            <a:ext cx="929768" cy="122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3202233" y="2458641"/>
            <a:ext cx="301686" cy="369332"/>
          </a:xfrm>
          <a:prstGeom prst="rect">
            <a:avLst/>
          </a:prstGeom>
          <a:noFill/>
        </p:spPr>
        <p:txBody>
          <a:bodyPr wrap="none" rtlCol="0">
            <a:spAutoFit/>
          </a:bodyPr>
          <a:lstStyle/>
          <a:p>
            <a:r>
              <a:rPr lang="en-US" altLang="zh-TW" dirty="0">
                <a:solidFill>
                  <a:srgbClr val="FF0000"/>
                </a:solidFill>
              </a:rPr>
              <a:t>6</a:t>
            </a:r>
            <a:endParaRPr lang="zh-TW" altLang="en-US" dirty="0">
              <a:solidFill>
                <a:srgbClr val="FF0000"/>
              </a:solidFill>
            </a:endParaRPr>
          </a:p>
        </p:txBody>
      </p:sp>
      <p:sp>
        <p:nvSpPr>
          <p:cNvPr id="4" name="矩形 3"/>
          <p:cNvSpPr/>
          <p:nvPr/>
        </p:nvSpPr>
        <p:spPr>
          <a:xfrm>
            <a:off x="4559767" y="2220686"/>
            <a:ext cx="527063" cy="1459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4672455" y="1851354"/>
            <a:ext cx="301686" cy="369332"/>
          </a:xfrm>
          <a:prstGeom prst="rect">
            <a:avLst/>
          </a:prstGeom>
        </p:spPr>
        <p:txBody>
          <a:bodyPr wrap="none">
            <a:spAutoFit/>
          </a:bodyPr>
          <a:lstStyle/>
          <a:p>
            <a:r>
              <a:rPr lang="en-US" altLang="zh-TW" dirty="0" smtClean="0">
                <a:solidFill>
                  <a:srgbClr val="FF0000"/>
                </a:solidFill>
              </a:rPr>
              <a:t>7</a:t>
            </a:r>
            <a:endParaRPr lang="zh-TW" altLang="en-US" dirty="0">
              <a:solidFill>
                <a:srgbClr val="FF0000"/>
              </a:solidFill>
            </a:endParaRPr>
          </a:p>
        </p:txBody>
      </p:sp>
    </p:spTree>
    <p:extLst>
      <p:ext uri="{BB962C8B-B14F-4D97-AF65-F5344CB8AC3E}">
        <p14:creationId xmlns:p14="http://schemas.microsoft.com/office/powerpoint/2010/main" val="34876817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6" y="838772"/>
            <a:ext cx="9208575" cy="518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125250" y="2166897"/>
            <a:ext cx="998925" cy="1536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5125250" y="3365607"/>
            <a:ext cx="499462" cy="1921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4823564" y="3276991"/>
            <a:ext cx="301686" cy="369332"/>
          </a:xfrm>
          <a:prstGeom prst="rect">
            <a:avLst/>
          </a:prstGeom>
        </p:spPr>
        <p:txBody>
          <a:bodyPr wrap="none">
            <a:spAutoFit/>
          </a:bodyPr>
          <a:lstStyle/>
          <a:p>
            <a:r>
              <a:rPr lang="en-US" altLang="zh-TW" dirty="0" smtClean="0">
                <a:solidFill>
                  <a:srgbClr val="FF0000"/>
                </a:solidFill>
              </a:rPr>
              <a:t>8</a:t>
            </a:r>
            <a:endParaRPr lang="zh-TW" altLang="en-US" dirty="0">
              <a:solidFill>
                <a:srgbClr val="FF0000"/>
              </a:solidFill>
            </a:endParaRPr>
          </a:p>
        </p:txBody>
      </p:sp>
    </p:spTree>
    <p:extLst>
      <p:ext uri="{BB962C8B-B14F-4D97-AF65-F5344CB8AC3E}">
        <p14:creationId xmlns:p14="http://schemas.microsoft.com/office/powerpoint/2010/main" val="3673263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3879"/>
            <a:ext cx="9131106" cy="516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201015" y="2697096"/>
            <a:ext cx="507146" cy="1767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5899329" y="2600796"/>
            <a:ext cx="301686" cy="369332"/>
          </a:xfrm>
          <a:prstGeom prst="rect">
            <a:avLst/>
          </a:prstGeom>
        </p:spPr>
        <p:txBody>
          <a:bodyPr wrap="none">
            <a:spAutoFit/>
          </a:bodyPr>
          <a:lstStyle/>
          <a:p>
            <a:r>
              <a:rPr lang="en-US" altLang="zh-TW" dirty="0" smtClean="0">
                <a:solidFill>
                  <a:srgbClr val="FF0000"/>
                </a:solidFill>
              </a:rPr>
              <a:t>9</a:t>
            </a:r>
            <a:endParaRPr lang="zh-TW" altLang="en-US" dirty="0">
              <a:solidFill>
                <a:srgbClr val="FF0000"/>
              </a:solidFill>
            </a:endParaRPr>
          </a:p>
        </p:txBody>
      </p:sp>
    </p:spTree>
    <p:extLst>
      <p:ext uri="{BB962C8B-B14F-4D97-AF65-F5344CB8AC3E}">
        <p14:creationId xmlns:p14="http://schemas.microsoft.com/office/powerpoint/2010/main" val="22051464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 y="636872"/>
            <a:ext cx="9152780" cy="5156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350239" y="3865069"/>
            <a:ext cx="3427079" cy="13677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3350239" y="4717997"/>
            <a:ext cx="2704779" cy="153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6055018" y="4610171"/>
            <a:ext cx="418704" cy="369332"/>
          </a:xfrm>
          <a:prstGeom prst="rect">
            <a:avLst/>
          </a:prstGeom>
        </p:spPr>
        <p:txBody>
          <a:bodyPr wrap="none">
            <a:spAutoFit/>
          </a:bodyPr>
          <a:lstStyle/>
          <a:p>
            <a:r>
              <a:rPr lang="en-US" altLang="zh-TW" dirty="0" smtClean="0">
                <a:solidFill>
                  <a:srgbClr val="FF0000"/>
                </a:solidFill>
              </a:rPr>
              <a:t>10</a:t>
            </a:r>
            <a:endParaRPr lang="zh-TW" altLang="en-US" dirty="0">
              <a:solidFill>
                <a:srgbClr val="FF0000"/>
              </a:solidFill>
            </a:endParaRPr>
          </a:p>
        </p:txBody>
      </p:sp>
      <p:sp>
        <p:nvSpPr>
          <p:cNvPr id="5" name="矩形 4"/>
          <p:cNvSpPr/>
          <p:nvPr/>
        </p:nvSpPr>
        <p:spPr>
          <a:xfrm>
            <a:off x="5663133" y="3657600"/>
            <a:ext cx="514830" cy="2074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5244429" y="3576668"/>
            <a:ext cx="418704" cy="369332"/>
          </a:xfrm>
          <a:prstGeom prst="rect">
            <a:avLst/>
          </a:prstGeom>
        </p:spPr>
        <p:txBody>
          <a:bodyPr wrap="none">
            <a:spAutoFit/>
          </a:bodyPr>
          <a:lstStyle/>
          <a:p>
            <a:r>
              <a:rPr lang="en-US" altLang="zh-TW" dirty="0" smtClean="0">
                <a:solidFill>
                  <a:srgbClr val="FF0000"/>
                </a:solidFill>
              </a:rPr>
              <a:t>11</a:t>
            </a:r>
            <a:endParaRPr lang="zh-TW" altLang="en-US" dirty="0">
              <a:solidFill>
                <a:srgbClr val="FF0000"/>
              </a:solidFill>
            </a:endParaRPr>
          </a:p>
        </p:txBody>
      </p:sp>
    </p:spTree>
    <p:extLst>
      <p:ext uri="{BB962C8B-B14F-4D97-AF65-F5344CB8AC3E}">
        <p14:creationId xmlns:p14="http://schemas.microsoft.com/office/powerpoint/2010/main" val="34434689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8295"/>
            <a:ext cx="9166327" cy="5163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27079" y="3795913"/>
            <a:ext cx="630091" cy="1921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4906331" y="4165520"/>
            <a:ext cx="418704" cy="369332"/>
          </a:xfrm>
          <a:prstGeom prst="rect">
            <a:avLst/>
          </a:prstGeom>
        </p:spPr>
        <p:txBody>
          <a:bodyPr wrap="none">
            <a:spAutoFit/>
          </a:bodyPr>
          <a:lstStyle/>
          <a:p>
            <a:r>
              <a:rPr lang="en-US" altLang="zh-TW" dirty="0" smtClean="0">
                <a:solidFill>
                  <a:srgbClr val="FF0000"/>
                </a:solidFill>
              </a:rPr>
              <a:t>12</a:t>
            </a:r>
            <a:endParaRPr lang="zh-TW" altLang="en-US" dirty="0">
              <a:solidFill>
                <a:srgbClr val="FF0000"/>
              </a:solidFill>
            </a:endParaRPr>
          </a:p>
        </p:txBody>
      </p:sp>
      <p:sp>
        <p:nvSpPr>
          <p:cNvPr id="4" name="矩形 3"/>
          <p:cNvSpPr/>
          <p:nvPr/>
        </p:nvSpPr>
        <p:spPr>
          <a:xfrm>
            <a:off x="5325035" y="4249271"/>
            <a:ext cx="514831" cy="2018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128631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197"/>
            <a:ext cx="9144000" cy="5156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6166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4376"/>
            <a:ext cx="9144000" cy="5148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780545" y="4287691"/>
            <a:ext cx="1206393" cy="222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81289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4291"/>
            <a:ext cx="9144000" cy="5145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596128" y="2174582"/>
            <a:ext cx="699247" cy="122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532535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1048"/>
            <a:ext cx="9144000" cy="5146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726756" y="2720148"/>
            <a:ext cx="1598279" cy="169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4377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564811" y="714894"/>
            <a:ext cx="7753373" cy="5545196"/>
          </a:xfrm>
          <a:prstGeom prst="rect">
            <a:avLst/>
          </a:prstGeom>
        </p:spPr>
      </p:pic>
    </p:spTree>
    <p:extLst>
      <p:ext uri="{BB962C8B-B14F-4D97-AF65-F5344CB8AC3E}">
        <p14:creationId xmlns:p14="http://schemas.microsoft.com/office/powerpoint/2010/main" val="37458362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3444" y="347453"/>
            <a:ext cx="5884944" cy="707886"/>
          </a:xfrm>
          <a:prstGeom prst="rect">
            <a:avLst/>
          </a:prstGeom>
        </p:spPr>
        <p:txBody>
          <a:bodyPr wrap="none">
            <a:spAutoFit/>
          </a:bodyPr>
          <a:lstStyle/>
          <a:p>
            <a:r>
              <a:rPr lang="zh-TW" altLang="en-US" sz="4000" dirty="0"/>
              <a:t>將使用者加到群組</a:t>
            </a:r>
            <a:r>
              <a:rPr lang="en-US" altLang="zh-TW" sz="4000" dirty="0"/>
              <a:t>(</a:t>
            </a:r>
            <a:r>
              <a:rPr lang="zh-TW" altLang="en-US" sz="4000" dirty="0" smtClean="0"/>
              <a:t>方法</a:t>
            </a:r>
            <a:r>
              <a:rPr lang="en-US" altLang="zh-TW" sz="4000" dirty="0" smtClean="0"/>
              <a:t>2)</a:t>
            </a:r>
            <a:endParaRPr lang="zh-TW" altLang="en-US" sz="4000"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0477"/>
            <a:ext cx="9144000" cy="5161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803597" y="4687261"/>
            <a:ext cx="1229445" cy="192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391801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712"/>
            <a:ext cx="9144000" cy="513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603812" y="2282158"/>
            <a:ext cx="691563" cy="13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3424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 y="591671"/>
            <a:ext cx="9136030" cy="51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680652" y="3603812"/>
            <a:ext cx="514830" cy="153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3378966" y="3495986"/>
            <a:ext cx="301686" cy="369332"/>
          </a:xfrm>
          <a:prstGeom prst="rect">
            <a:avLst/>
          </a:prstGeom>
          <a:noFill/>
        </p:spPr>
        <p:txBody>
          <a:bodyPr wrap="none" rtlCol="0">
            <a:spAutoFit/>
          </a:bodyPr>
          <a:lstStyle/>
          <a:p>
            <a:r>
              <a:rPr lang="en-US" altLang="zh-TW" dirty="0" smtClean="0">
                <a:solidFill>
                  <a:srgbClr val="FF0000"/>
                </a:solidFill>
              </a:rPr>
              <a:t>1</a:t>
            </a:r>
            <a:endParaRPr lang="zh-TW" altLang="en-US" dirty="0">
              <a:solidFill>
                <a:srgbClr val="FF0000"/>
              </a:solidFill>
            </a:endParaRPr>
          </a:p>
        </p:txBody>
      </p:sp>
      <p:sp>
        <p:nvSpPr>
          <p:cNvPr id="4" name="矩形 3"/>
          <p:cNvSpPr/>
          <p:nvPr/>
        </p:nvSpPr>
        <p:spPr>
          <a:xfrm>
            <a:off x="3588444" y="1705855"/>
            <a:ext cx="3073613" cy="1675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680652" y="3165822"/>
            <a:ext cx="591671" cy="1459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4272323" y="3054154"/>
            <a:ext cx="301686" cy="369332"/>
          </a:xfrm>
          <a:prstGeom prst="rect">
            <a:avLst/>
          </a:prstGeom>
        </p:spPr>
        <p:txBody>
          <a:bodyPr wrap="none">
            <a:spAutoFit/>
          </a:bodyPr>
          <a:lstStyle/>
          <a:p>
            <a:r>
              <a:rPr lang="en-US" altLang="zh-TW" dirty="0" smtClean="0">
                <a:solidFill>
                  <a:srgbClr val="FF0000"/>
                </a:solidFill>
              </a:rPr>
              <a:t>2</a:t>
            </a:r>
            <a:endParaRPr lang="zh-TW" altLang="en-US" dirty="0">
              <a:solidFill>
                <a:srgbClr val="FF0000"/>
              </a:solidFill>
            </a:endParaRPr>
          </a:p>
        </p:txBody>
      </p:sp>
    </p:spTree>
    <p:extLst>
      <p:ext uri="{BB962C8B-B14F-4D97-AF65-F5344CB8AC3E}">
        <p14:creationId xmlns:p14="http://schemas.microsoft.com/office/powerpoint/2010/main" val="3532776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6245"/>
            <a:ext cx="9133254" cy="513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107731" y="2612571"/>
            <a:ext cx="461042" cy="1536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7568773" y="2504745"/>
            <a:ext cx="301686" cy="369332"/>
          </a:xfrm>
          <a:prstGeom prst="rect">
            <a:avLst/>
          </a:prstGeom>
        </p:spPr>
        <p:txBody>
          <a:bodyPr wrap="none">
            <a:spAutoFit/>
          </a:bodyPr>
          <a:lstStyle/>
          <a:p>
            <a:r>
              <a:rPr lang="en-US" altLang="zh-TW" dirty="0" smtClean="0">
                <a:solidFill>
                  <a:srgbClr val="FF0000"/>
                </a:solidFill>
              </a:rPr>
              <a:t>3</a:t>
            </a:r>
            <a:endParaRPr lang="zh-TW" altLang="en-US" dirty="0">
              <a:solidFill>
                <a:srgbClr val="FF0000"/>
              </a:solidFill>
            </a:endParaRPr>
          </a:p>
        </p:txBody>
      </p:sp>
      <p:sp>
        <p:nvSpPr>
          <p:cNvPr id="4" name="矩形 3"/>
          <p:cNvSpPr/>
          <p:nvPr/>
        </p:nvSpPr>
        <p:spPr>
          <a:xfrm>
            <a:off x="4295375" y="2862302"/>
            <a:ext cx="922084" cy="960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993689" y="2725661"/>
            <a:ext cx="301686" cy="369332"/>
          </a:xfrm>
          <a:prstGeom prst="rect">
            <a:avLst/>
          </a:prstGeom>
        </p:spPr>
        <p:txBody>
          <a:bodyPr wrap="none">
            <a:spAutoFit/>
          </a:bodyPr>
          <a:lstStyle/>
          <a:p>
            <a:r>
              <a:rPr lang="en-US" altLang="zh-TW" dirty="0" smtClean="0">
                <a:solidFill>
                  <a:srgbClr val="FF0000"/>
                </a:solidFill>
              </a:rPr>
              <a:t>4</a:t>
            </a:r>
            <a:endParaRPr lang="zh-TW" altLang="en-US" dirty="0">
              <a:solidFill>
                <a:srgbClr val="FF0000"/>
              </a:solidFill>
            </a:endParaRPr>
          </a:p>
        </p:txBody>
      </p:sp>
      <p:sp>
        <p:nvSpPr>
          <p:cNvPr id="6" name="矩形 5"/>
          <p:cNvSpPr/>
          <p:nvPr/>
        </p:nvSpPr>
        <p:spPr>
          <a:xfrm>
            <a:off x="5371139" y="2504745"/>
            <a:ext cx="484095" cy="184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462343" y="2135413"/>
            <a:ext cx="301686" cy="369332"/>
          </a:xfrm>
          <a:prstGeom prst="rect">
            <a:avLst/>
          </a:prstGeom>
        </p:spPr>
        <p:txBody>
          <a:bodyPr wrap="none">
            <a:spAutoFit/>
          </a:bodyPr>
          <a:lstStyle/>
          <a:p>
            <a:r>
              <a:rPr lang="en-US" altLang="zh-TW" dirty="0" smtClean="0">
                <a:solidFill>
                  <a:srgbClr val="FF0000"/>
                </a:solidFill>
              </a:rPr>
              <a:t>5</a:t>
            </a:r>
            <a:endParaRPr lang="zh-TW" altLang="en-US" dirty="0">
              <a:solidFill>
                <a:srgbClr val="FF0000"/>
              </a:solidFill>
            </a:endParaRPr>
          </a:p>
        </p:txBody>
      </p:sp>
      <p:sp>
        <p:nvSpPr>
          <p:cNvPr id="8" name="矩形 7"/>
          <p:cNvSpPr/>
          <p:nvPr/>
        </p:nvSpPr>
        <p:spPr>
          <a:xfrm>
            <a:off x="5932074" y="3711388"/>
            <a:ext cx="468726" cy="161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613186" y="3613666"/>
            <a:ext cx="301686" cy="369332"/>
          </a:xfrm>
          <a:prstGeom prst="rect">
            <a:avLst/>
          </a:prstGeom>
        </p:spPr>
        <p:txBody>
          <a:bodyPr wrap="none">
            <a:spAutoFit/>
          </a:bodyPr>
          <a:lstStyle/>
          <a:p>
            <a:r>
              <a:rPr lang="en-US" altLang="zh-TW" dirty="0" smtClean="0">
                <a:solidFill>
                  <a:srgbClr val="FF0000"/>
                </a:solidFill>
              </a:rPr>
              <a:t>6</a:t>
            </a:r>
            <a:endParaRPr lang="zh-TW" altLang="en-US" dirty="0">
              <a:solidFill>
                <a:srgbClr val="FF0000"/>
              </a:solidFill>
            </a:endParaRPr>
          </a:p>
        </p:txBody>
      </p:sp>
    </p:spTree>
    <p:extLst>
      <p:ext uri="{BB962C8B-B14F-4D97-AF65-F5344CB8AC3E}">
        <p14:creationId xmlns:p14="http://schemas.microsoft.com/office/powerpoint/2010/main" val="26035135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6" y="697392"/>
            <a:ext cx="9202265" cy="5226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123099" y="2958353"/>
            <a:ext cx="468726" cy="17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6821413" y="2875002"/>
            <a:ext cx="301686" cy="369332"/>
          </a:xfrm>
          <a:prstGeom prst="rect">
            <a:avLst/>
          </a:prstGeom>
        </p:spPr>
        <p:txBody>
          <a:bodyPr wrap="none">
            <a:spAutoFit/>
          </a:bodyPr>
          <a:lstStyle/>
          <a:p>
            <a:r>
              <a:rPr lang="en-US" altLang="zh-TW" dirty="0" smtClean="0">
                <a:solidFill>
                  <a:srgbClr val="FF0000"/>
                </a:solidFill>
              </a:rPr>
              <a:t>7</a:t>
            </a:r>
            <a:endParaRPr lang="zh-TW" altLang="en-US" dirty="0">
              <a:solidFill>
                <a:srgbClr val="FF0000"/>
              </a:solidFill>
            </a:endParaRPr>
          </a:p>
        </p:txBody>
      </p:sp>
    </p:spTree>
    <p:extLst>
      <p:ext uri="{BB962C8B-B14F-4D97-AF65-F5344CB8AC3E}">
        <p14:creationId xmlns:p14="http://schemas.microsoft.com/office/powerpoint/2010/main" val="7825166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9829"/>
            <a:ext cx="9144000" cy="517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264639" y="5140618"/>
            <a:ext cx="2697095" cy="122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6569849" y="4080222"/>
            <a:ext cx="499462" cy="161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962953" y="4955952"/>
            <a:ext cx="301686" cy="369332"/>
          </a:xfrm>
          <a:prstGeom prst="rect">
            <a:avLst/>
          </a:prstGeom>
        </p:spPr>
        <p:txBody>
          <a:bodyPr wrap="none">
            <a:spAutoFit/>
          </a:bodyPr>
          <a:lstStyle/>
          <a:p>
            <a:r>
              <a:rPr lang="en-US" altLang="zh-TW" dirty="0" smtClean="0">
                <a:solidFill>
                  <a:srgbClr val="FF0000"/>
                </a:solidFill>
              </a:rPr>
              <a:t>8</a:t>
            </a:r>
            <a:endParaRPr lang="zh-TW" altLang="en-US" dirty="0">
              <a:solidFill>
                <a:srgbClr val="FF0000"/>
              </a:solidFill>
            </a:endParaRPr>
          </a:p>
        </p:txBody>
      </p:sp>
      <p:sp>
        <p:nvSpPr>
          <p:cNvPr id="5" name="矩形 4"/>
          <p:cNvSpPr/>
          <p:nvPr/>
        </p:nvSpPr>
        <p:spPr>
          <a:xfrm>
            <a:off x="6268163" y="3935897"/>
            <a:ext cx="301686" cy="369332"/>
          </a:xfrm>
          <a:prstGeom prst="rect">
            <a:avLst/>
          </a:prstGeom>
        </p:spPr>
        <p:txBody>
          <a:bodyPr wrap="none">
            <a:spAutoFit/>
          </a:bodyPr>
          <a:lstStyle/>
          <a:p>
            <a:r>
              <a:rPr lang="en-US" altLang="zh-TW" dirty="0" smtClean="0">
                <a:solidFill>
                  <a:srgbClr val="FF0000"/>
                </a:solidFill>
              </a:rPr>
              <a:t>9</a:t>
            </a:r>
            <a:endParaRPr lang="zh-TW" altLang="en-US" dirty="0">
              <a:solidFill>
                <a:srgbClr val="FF0000"/>
              </a:solidFill>
            </a:endParaRPr>
          </a:p>
        </p:txBody>
      </p:sp>
    </p:spTree>
    <p:extLst>
      <p:ext uri="{BB962C8B-B14F-4D97-AF65-F5344CB8AC3E}">
        <p14:creationId xmlns:p14="http://schemas.microsoft.com/office/powerpoint/2010/main" val="34256062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6064"/>
            <a:ext cx="9144000" cy="519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264639" y="2758568"/>
            <a:ext cx="545566" cy="115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6131859" y="3142584"/>
            <a:ext cx="530198" cy="207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5713155" y="3059668"/>
            <a:ext cx="418704" cy="369332"/>
          </a:xfrm>
          <a:prstGeom prst="rect">
            <a:avLst/>
          </a:prstGeom>
        </p:spPr>
        <p:txBody>
          <a:bodyPr wrap="none">
            <a:spAutoFit/>
          </a:bodyPr>
          <a:lstStyle/>
          <a:p>
            <a:r>
              <a:rPr lang="en-US" altLang="zh-TW" dirty="0" smtClean="0">
                <a:solidFill>
                  <a:srgbClr val="FF0000"/>
                </a:solidFill>
              </a:rPr>
              <a:t>10</a:t>
            </a:r>
            <a:endParaRPr lang="zh-TW" altLang="en-US" dirty="0">
              <a:solidFill>
                <a:srgbClr val="FF0000"/>
              </a:solidFill>
            </a:endParaRPr>
          </a:p>
        </p:txBody>
      </p:sp>
    </p:spTree>
    <p:extLst>
      <p:ext uri="{BB962C8B-B14F-4D97-AF65-F5344CB8AC3E}">
        <p14:creationId xmlns:p14="http://schemas.microsoft.com/office/powerpoint/2010/main" val="19001373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32468"/>
            <a:ext cx="9144000" cy="5144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295375" y="2566467"/>
            <a:ext cx="1590595" cy="192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4694945" y="4863993"/>
            <a:ext cx="507146" cy="161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4276241" y="4760009"/>
            <a:ext cx="418704" cy="369332"/>
          </a:xfrm>
          <a:prstGeom prst="rect">
            <a:avLst/>
          </a:prstGeom>
        </p:spPr>
        <p:txBody>
          <a:bodyPr wrap="none">
            <a:spAutoFit/>
          </a:bodyPr>
          <a:lstStyle/>
          <a:p>
            <a:r>
              <a:rPr lang="en-US" altLang="zh-TW" dirty="0" smtClean="0">
                <a:solidFill>
                  <a:srgbClr val="FF0000"/>
                </a:solidFill>
              </a:rPr>
              <a:t>11</a:t>
            </a:r>
            <a:endParaRPr lang="zh-TW" altLang="en-US" dirty="0">
              <a:solidFill>
                <a:srgbClr val="FF0000"/>
              </a:solidFill>
            </a:endParaRPr>
          </a:p>
        </p:txBody>
      </p:sp>
    </p:spTree>
    <p:extLst>
      <p:ext uri="{BB962C8B-B14F-4D97-AF65-F5344CB8AC3E}">
        <p14:creationId xmlns:p14="http://schemas.microsoft.com/office/powerpoint/2010/main" val="40005882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43738" y="299200"/>
            <a:ext cx="4567019" cy="707886"/>
          </a:xfrm>
          <a:prstGeom prst="rect">
            <a:avLst/>
          </a:prstGeom>
          <a:noFill/>
        </p:spPr>
        <p:txBody>
          <a:bodyPr wrap="none" rtlCol="0">
            <a:spAutoFit/>
          </a:bodyPr>
          <a:lstStyle/>
          <a:p>
            <a:r>
              <a:rPr lang="zh-TW" altLang="en-US" sz="4000" dirty="0" smtClean="0"/>
              <a:t>如果知道</a:t>
            </a:r>
            <a:r>
              <a:rPr lang="en-US" altLang="zh-TW" sz="4000" dirty="0" smtClean="0"/>
              <a:t>Group</a:t>
            </a:r>
            <a:r>
              <a:rPr lang="zh-TW" altLang="en-US" sz="4000" dirty="0" smtClean="0"/>
              <a:t>名稱</a:t>
            </a:r>
            <a:endParaRPr lang="zh-TW" altLang="en-US" sz="4000"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7973"/>
            <a:ext cx="9144000" cy="5161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241587" y="3342555"/>
            <a:ext cx="614722" cy="169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1721224" y="3995697"/>
            <a:ext cx="2206053" cy="369332"/>
          </a:xfrm>
          <a:prstGeom prst="rect">
            <a:avLst/>
          </a:prstGeom>
          <a:noFill/>
          <a:ln w="19050">
            <a:solidFill>
              <a:srgbClr val="FF0000"/>
            </a:solidFill>
          </a:ln>
        </p:spPr>
        <p:txBody>
          <a:bodyPr wrap="none" rtlCol="0">
            <a:spAutoFit/>
          </a:bodyPr>
          <a:lstStyle/>
          <a:p>
            <a:r>
              <a:rPr lang="en-US" altLang="zh-TW" dirty="0" smtClean="0">
                <a:solidFill>
                  <a:srgbClr val="FF0000"/>
                </a:solidFill>
              </a:rPr>
              <a:t>1.</a:t>
            </a:r>
            <a:r>
              <a:rPr lang="zh-TW" altLang="en-US" dirty="0" smtClean="0">
                <a:solidFill>
                  <a:srgbClr val="FF0000"/>
                </a:solidFill>
              </a:rPr>
              <a:t>直接輸入群組名稱</a:t>
            </a:r>
            <a:endParaRPr lang="zh-TW" altLang="en-US" dirty="0">
              <a:solidFill>
                <a:srgbClr val="FF0000"/>
              </a:solidFill>
            </a:endParaRPr>
          </a:p>
        </p:txBody>
      </p:sp>
      <p:cxnSp>
        <p:nvCxnSpPr>
          <p:cNvPr id="6" name="直線單箭頭接點 5"/>
          <p:cNvCxnSpPr/>
          <p:nvPr/>
        </p:nvCxnSpPr>
        <p:spPr>
          <a:xfrm flipV="1">
            <a:off x="3511603" y="3427079"/>
            <a:ext cx="729984" cy="5686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7238360" y="3250097"/>
            <a:ext cx="301686" cy="369332"/>
          </a:xfrm>
          <a:prstGeom prst="rect">
            <a:avLst/>
          </a:prstGeom>
          <a:noFill/>
        </p:spPr>
        <p:txBody>
          <a:bodyPr wrap="none" rtlCol="0">
            <a:spAutoFit/>
          </a:bodyPr>
          <a:lstStyle/>
          <a:p>
            <a:r>
              <a:rPr lang="en-US" altLang="zh-TW" dirty="0" smtClean="0">
                <a:solidFill>
                  <a:srgbClr val="FF0000"/>
                </a:solidFill>
              </a:rPr>
              <a:t>2</a:t>
            </a:r>
            <a:endParaRPr lang="zh-TW" altLang="en-US" dirty="0">
              <a:solidFill>
                <a:srgbClr val="FF0000"/>
              </a:solidFill>
            </a:endParaRPr>
          </a:p>
        </p:txBody>
      </p:sp>
      <p:sp>
        <p:nvSpPr>
          <p:cNvPr id="8" name="矩形 7"/>
          <p:cNvSpPr/>
          <p:nvPr/>
        </p:nvSpPr>
        <p:spPr>
          <a:xfrm>
            <a:off x="6569849" y="3342555"/>
            <a:ext cx="607038" cy="169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944668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0719"/>
            <a:ext cx="9080057" cy="512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195482" y="2889197"/>
            <a:ext cx="668511" cy="238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3396342" y="322729"/>
            <a:ext cx="2723823" cy="369332"/>
          </a:xfrm>
          <a:prstGeom prst="rect">
            <a:avLst/>
          </a:prstGeom>
          <a:noFill/>
          <a:ln w="19050">
            <a:solidFill>
              <a:srgbClr val="FF0000"/>
            </a:solidFill>
          </a:ln>
        </p:spPr>
        <p:txBody>
          <a:bodyPr wrap="none" rtlCol="0">
            <a:spAutoFit/>
          </a:bodyPr>
          <a:lstStyle/>
          <a:p>
            <a:r>
              <a:rPr lang="zh-TW" altLang="en-US" dirty="0" smtClean="0"/>
              <a:t>如果有找到下面會有底線</a:t>
            </a:r>
            <a:endParaRPr lang="zh-TW" altLang="en-US" dirty="0"/>
          </a:p>
        </p:txBody>
      </p:sp>
      <p:cxnSp>
        <p:nvCxnSpPr>
          <p:cNvPr id="5" name="直線單箭頭接點 4"/>
          <p:cNvCxnSpPr>
            <a:stCxn id="3" idx="2"/>
          </p:cNvCxnSpPr>
          <p:nvPr/>
        </p:nvCxnSpPr>
        <p:spPr>
          <a:xfrm flipH="1">
            <a:off x="4758253" y="692061"/>
            <a:ext cx="1" cy="21971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6062703" y="3323451"/>
            <a:ext cx="499462" cy="180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761017" y="3261374"/>
            <a:ext cx="301686" cy="369332"/>
          </a:xfrm>
          <a:prstGeom prst="rect">
            <a:avLst/>
          </a:prstGeom>
        </p:spPr>
        <p:txBody>
          <a:bodyPr wrap="none">
            <a:spAutoFit/>
          </a:bodyPr>
          <a:lstStyle/>
          <a:p>
            <a:r>
              <a:rPr lang="en-US" altLang="zh-TW" dirty="0" smtClean="0">
                <a:solidFill>
                  <a:srgbClr val="FF0000"/>
                </a:solidFill>
              </a:rPr>
              <a:t>3</a:t>
            </a:r>
            <a:endParaRPr lang="zh-TW" altLang="en-US" dirty="0">
              <a:solidFill>
                <a:srgbClr val="FF0000"/>
              </a:solidFill>
            </a:endParaRPr>
          </a:p>
        </p:txBody>
      </p:sp>
    </p:spTree>
    <p:extLst>
      <p:ext uri="{BB962C8B-B14F-4D97-AF65-F5344CB8AC3E}">
        <p14:creationId xmlns:p14="http://schemas.microsoft.com/office/powerpoint/2010/main" val="2183146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799040"/>
            <a:ext cx="7686416" cy="5477676"/>
          </a:xfrm>
          <a:prstGeom prst="rect">
            <a:avLst/>
          </a:prstGeom>
        </p:spPr>
      </p:pic>
    </p:spTree>
    <p:extLst>
      <p:ext uri="{BB962C8B-B14F-4D97-AF65-F5344CB8AC3E}">
        <p14:creationId xmlns:p14="http://schemas.microsoft.com/office/powerpoint/2010/main" val="24365755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0767"/>
            <a:ext cx="9144000" cy="513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280007" y="2820040"/>
            <a:ext cx="1613647" cy="1459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4694945" y="5079146"/>
            <a:ext cx="514830" cy="192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4393259" y="4990530"/>
            <a:ext cx="301686" cy="369332"/>
          </a:xfrm>
          <a:prstGeom prst="rect">
            <a:avLst/>
          </a:prstGeom>
        </p:spPr>
        <p:txBody>
          <a:bodyPr wrap="none">
            <a:spAutoFit/>
          </a:bodyPr>
          <a:lstStyle/>
          <a:p>
            <a:r>
              <a:rPr lang="en-US" altLang="zh-TW" dirty="0" smtClean="0">
                <a:solidFill>
                  <a:srgbClr val="FF0000"/>
                </a:solidFill>
              </a:rPr>
              <a:t>4</a:t>
            </a:r>
            <a:endParaRPr lang="zh-TW" altLang="en-US" dirty="0">
              <a:solidFill>
                <a:srgbClr val="FF0000"/>
              </a:solidFill>
            </a:endParaRPr>
          </a:p>
        </p:txBody>
      </p:sp>
    </p:spTree>
    <p:extLst>
      <p:ext uri="{BB962C8B-B14F-4D97-AF65-F5344CB8AC3E}">
        <p14:creationId xmlns:p14="http://schemas.microsoft.com/office/powerpoint/2010/main" val="950580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765176" y="230044"/>
            <a:ext cx="1210588" cy="707886"/>
          </a:xfrm>
          <a:prstGeom prst="rect">
            <a:avLst/>
          </a:prstGeom>
          <a:noFill/>
        </p:spPr>
        <p:txBody>
          <a:bodyPr wrap="none" rtlCol="0">
            <a:spAutoFit/>
          </a:bodyPr>
          <a:lstStyle/>
          <a:p>
            <a:r>
              <a:rPr lang="zh-TW" altLang="en-US" sz="4000" dirty="0" smtClean="0"/>
              <a:t>結果</a:t>
            </a:r>
            <a:endParaRPr lang="zh-TW" altLang="en-US" sz="40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6950"/>
            <a:ext cx="9144000" cy="5148302"/>
          </a:xfrm>
          <a:prstGeom prst="rect">
            <a:avLst/>
          </a:prstGeom>
        </p:spPr>
      </p:pic>
    </p:spTree>
    <p:extLst>
      <p:ext uri="{BB962C8B-B14F-4D97-AF65-F5344CB8AC3E}">
        <p14:creationId xmlns:p14="http://schemas.microsoft.com/office/powerpoint/2010/main" val="34915706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8509"/>
            <a:ext cx="9144000" cy="5149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467650" y="3542339"/>
            <a:ext cx="1506071" cy="1536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4256955" y="3542339"/>
            <a:ext cx="1513754" cy="1536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357923" y="2013217"/>
            <a:ext cx="1655909" cy="1459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28256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723099"/>
            <a:ext cx="7719768" cy="5453864"/>
          </a:xfrm>
          <a:prstGeom prst="rect">
            <a:avLst/>
          </a:prstGeom>
        </p:spPr>
      </p:pic>
    </p:spTree>
    <p:extLst>
      <p:ext uri="{BB962C8B-B14F-4D97-AF65-F5344CB8AC3E}">
        <p14:creationId xmlns:p14="http://schemas.microsoft.com/office/powerpoint/2010/main" val="226404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86621" y="719158"/>
            <a:ext cx="7770757" cy="5543469"/>
          </a:xfrm>
          <a:prstGeom prst="rect">
            <a:avLst/>
          </a:prstGeom>
        </p:spPr>
      </p:pic>
    </p:spTree>
    <p:extLst>
      <p:ext uri="{BB962C8B-B14F-4D97-AF65-F5344CB8AC3E}">
        <p14:creationId xmlns:p14="http://schemas.microsoft.com/office/powerpoint/2010/main" val="1929221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628650" y="893516"/>
            <a:ext cx="7606406" cy="5391514"/>
          </a:xfrm>
          <a:prstGeom prst="rect">
            <a:avLst/>
          </a:prstGeom>
        </p:spPr>
      </p:pic>
    </p:spTree>
    <p:extLst>
      <p:ext uri="{BB962C8B-B14F-4D97-AF65-F5344CB8AC3E}">
        <p14:creationId xmlns:p14="http://schemas.microsoft.com/office/powerpoint/2010/main" val="232339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820439"/>
            <a:ext cx="7682434" cy="5470675"/>
          </a:xfrm>
          <a:prstGeom prst="rect">
            <a:avLst/>
          </a:prstGeom>
        </p:spPr>
      </p:pic>
    </p:spTree>
    <p:extLst>
      <p:ext uri="{BB962C8B-B14F-4D97-AF65-F5344CB8AC3E}">
        <p14:creationId xmlns:p14="http://schemas.microsoft.com/office/powerpoint/2010/main" val="939648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615203"/>
            <a:ext cx="7668145" cy="5471643"/>
          </a:xfrm>
          <a:prstGeom prst="rect">
            <a:avLst/>
          </a:prstGeom>
        </p:spPr>
      </p:pic>
    </p:spTree>
    <p:extLst>
      <p:ext uri="{BB962C8B-B14F-4D97-AF65-F5344CB8AC3E}">
        <p14:creationId xmlns:p14="http://schemas.microsoft.com/office/powerpoint/2010/main" val="97025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712498"/>
            <a:ext cx="7677671" cy="5464465"/>
          </a:xfrm>
          <a:prstGeom prst="rect">
            <a:avLst/>
          </a:prstGeom>
        </p:spPr>
      </p:pic>
    </p:spTree>
    <p:extLst>
      <p:ext uri="{BB962C8B-B14F-4D97-AF65-F5344CB8AC3E}">
        <p14:creationId xmlns:p14="http://schemas.microsoft.com/office/powerpoint/2010/main" val="3447527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lstStyle/>
          <a:p>
            <a:r>
              <a:rPr lang="en-US" altLang="zh-TW" dirty="0" smtClean="0"/>
              <a:t>AD DC </a:t>
            </a:r>
            <a:r>
              <a:rPr lang="zh-TW" altLang="en-US" dirty="0" smtClean="0"/>
              <a:t>安裝</a:t>
            </a:r>
            <a:endParaRPr lang="en-US" altLang="zh-TW" dirty="0" smtClean="0"/>
          </a:p>
          <a:p>
            <a:r>
              <a:rPr lang="en-US" altLang="zh-TW" dirty="0" smtClean="0"/>
              <a:t>ROCK</a:t>
            </a:r>
            <a:r>
              <a:rPr lang="zh-TW" altLang="en-US" dirty="0" smtClean="0"/>
              <a:t>安裝</a:t>
            </a:r>
            <a:endParaRPr lang="en-US" altLang="zh-TW" dirty="0" smtClean="0"/>
          </a:p>
          <a:p>
            <a:r>
              <a:rPr lang="zh-TW" altLang="en-US" dirty="0" smtClean="0"/>
              <a:t>使用者與群組設定與建置</a:t>
            </a:r>
            <a:endParaRPr lang="en-US" altLang="zh-TW" dirty="0" smtClean="0"/>
          </a:p>
          <a:p>
            <a:r>
              <a:rPr lang="en-US" altLang="zh-TW" dirty="0" smtClean="0"/>
              <a:t>Group Policy GP </a:t>
            </a:r>
            <a:r>
              <a:rPr lang="zh-TW" altLang="en-US" dirty="0" smtClean="0"/>
              <a:t>的應用</a:t>
            </a:r>
            <a:r>
              <a:rPr lang="en-US" altLang="zh-TW" dirty="0" smtClean="0"/>
              <a:t> </a:t>
            </a:r>
            <a:endParaRPr lang="zh-TW" altLang="en-US" dirty="0"/>
          </a:p>
        </p:txBody>
      </p:sp>
    </p:spTree>
    <p:extLst>
      <p:ext uri="{BB962C8B-B14F-4D97-AF65-F5344CB8AC3E}">
        <p14:creationId xmlns:p14="http://schemas.microsoft.com/office/powerpoint/2010/main" val="72297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592021"/>
            <a:ext cx="7644329" cy="5499588"/>
          </a:xfrm>
          <a:prstGeom prst="rect">
            <a:avLst/>
          </a:prstGeom>
        </p:spPr>
      </p:pic>
    </p:spTree>
    <p:extLst>
      <p:ext uri="{BB962C8B-B14F-4D97-AF65-F5344CB8AC3E}">
        <p14:creationId xmlns:p14="http://schemas.microsoft.com/office/powerpoint/2010/main" val="1019157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701717"/>
            <a:ext cx="7663381" cy="5475246"/>
          </a:xfrm>
          <a:prstGeom prst="rect">
            <a:avLst/>
          </a:prstGeom>
        </p:spPr>
      </p:pic>
    </p:spTree>
    <p:extLst>
      <p:ext uri="{BB962C8B-B14F-4D97-AF65-F5344CB8AC3E}">
        <p14:creationId xmlns:p14="http://schemas.microsoft.com/office/powerpoint/2010/main" val="2957476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627411"/>
            <a:ext cx="7677671" cy="5454672"/>
          </a:xfrm>
          <a:prstGeom prst="rect">
            <a:avLst/>
          </a:prstGeom>
        </p:spPr>
      </p:pic>
    </p:spTree>
    <p:extLst>
      <p:ext uri="{BB962C8B-B14F-4D97-AF65-F5344CB8AC3E}">
        <p14:creationId xmlns:p14="http://schemas.microsoft.com/office/powerpoint/2010/main" val="2020976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728401" y="700080"/>
            <a:ext cx="7687197" cy="5476883"/>
          </a:xfrm>
          <a:prstGeom prst="rect">
            <a:avLst/>
          </a:prstGeom>
        </p:spPr>
      </p:pic>
    </p:spTree>
    <p:extLst>
      <p:ext uri="{BB962C8B-B14F-4D97-AF65-F5344CB8AC3E}">
        <p14:creationId xmlns:p14="http://schemas.microsoft.com/office/powerpoint/2010/main" val="1154021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698105"/>
            <a:ext cx="7658618" cy="5478858"/>
          </a:xfrm>
          <a:prstGeom prst="rect">
            <a:avLst/>
          </a:prstGeom>
        </p:spPr>
      </p:pic>
    </p:spTree>
    <p:extLst>
      <p:ext uri="{BB962C8B-B14F-4D97-AF65-F5344CB8AC3E}">
        <p14:creationId xmlns:p14="http://schemas.microsoft.com/office/powerpoint/2010/main" val="4169816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815699"/>
            <a:ext cx="7687197" cy="5467103"/>
          </a:xfrm>
          <a:prstGeom prst="rect">
            <a:avLst/>
          </a:prstGeom>
        </p:spPr>
      </p:pic>
    </p:spTree>
    <p:extLst>
      <p:ext uri="{BB962C8B-B14F-4D97-AF65-F5344CB8AC3E}">
        <p14:creationId xmlns:p14="http://schemas.microsoft.com/office/powerpoint/2010/main" val="185869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828375"/>
            <a:ext cx="7672908" cy="5448450"/>
          </a:xfrm>
          <a:prstGeom prst="rect">
            <a:avLst/>
          </a:prstGeom>
        </p:spPr>
      </p:pic>
    </p:spTree>
    <p:extLst>
      <p:ext uri="{BB962C8B-B14F-4D97-AF65-F5344CB8AC3E}">
        <p14:creationId xmlns:p14="http://schemas.microsoft.com/office/powerpoint/2010/main" val="1247295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619489"/>
            <a:ext cx="7687197" cy="5476883"/>
          </a:xfrm>
          <a:prstGeom prst="rect">
            <a:avLst/>
          </a:prstGeom>
        </p:spPr>
      </p:pic>
    </p:spTree>
    <p:extLst>
      <p:ext uri="{BB962C8B-B14F-4D97-AF65-F5344CB8AC3E}">
        <p14:creationId xmlns:p14="http://schemas.microsoft.com/office/powerpoint/2010/main" val="2271880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1" y="620934"/>
            <a:ext cx="7682434" cy="5470675"/>
          </a:xfrm>
          <a:prstGeom prst="rect">
            <a:avLst/>
          </a:prstGeom>
        </p:spPr>
      </p:pic>
    </p:spTree>
    <p:extLst>
      <p:ext uri="{BB962C8B-B14F-4D97-AF65-F5344CB8AC3E}">
        <p14:creationId xmlns:p14="http://schemas.microsoft.com/office/powerpoint/2010/main" val="3430637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766980"/>
            <a:ext cx="7677671" cy="5474258"/>
          </a:xfrm>
          <a:prstGeom prst="rect">
            <a:avLst/>
          </a:prstGeom>
        </p:spPr>
      </p:pic>
    </p:spTree>
    <p:extLst>
      <p:ext uri="{BB962C8B-B14F-4D97-AF65-F5344CB8AC3E}">
        <p14:creationId xmlns:p14="http://schemas.microsoft.com/office/powerpoint/2010/main" val="3981323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539015" y="1690689"/>
            <a:ext cx="8065970" cy="4311326"/>
          </a:xfrm>
          <a:prstGeom prst="rect">
            <a:avLst/>
          </a:prstGeom>
        </p:spPr>
      </p:pic>
    </p:spTree>
    <p:extLst>
      <p:ext uri="{BB962C8B-B14F-4D97-AF65-F5344CB8AC3E}">
        <p14:creationId xmlns:p14="http://schemas.microsoft.com/office/powerpoint/2010/main" val="2155577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715126"/>
            <a:ext cx="7668145" cy="5461837"/>
          </a:xfrm>
          <a:prstGeom prst="rect">
            <a:avLst/>
          </a:prstGeom>
        </p:spPr>
      </p:pic>
    </p:spTree>
    <p:extLst>
      <p:ext uri="{BB962C8B-B14F-4D97-AF65-F5344CB8AC3E}">
        <p14:creationId xmlns:p14="http://schemas.microsoft.com/office/powerpoint/2010/main" val="231363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709860"/>
            <a:ext cx="7687197" cy="5467103"/>
          </a:xfrm>
          <a:prstGeom prst="rect">
            <a:avLst/>
          </a:prstGeom>
        </p:spPr>
      </p:pic>
    </p:spTree>
    <p:extLst>
      <p:ext uri="{BB962C8B-B14F-4D97-AF65-F5344CB8AC3E}">
        <p14:creationId xmlns:p14="http://schemas.microsoft.com/office/powerpoint/2010/main" val="346856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719640"/>
            <a:ext cx="7687197" cy="5457323"/>
          </a:xfrm>
          <a:prstGeom prst="rect">
            <a:avLst/>
          </a:prstGeom>
        </p:spPr>
      </p:pic>
    </p:spTree>
    <p:extLst>
      <p:ext uri="{BB962C8B-B14F-4D97-AF65-F5344CB8AC3E}">
        <p14:creationId xmlns:p14="http://schemas.microsoft.com/office/powerpoint/2010/main" val="4073092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830487"/>
            <a:ext cx="7682434" cy="5451102"/>
          </a:xfrm>
          <a:prstGeom prst="rect">
            <a:avLst/>
          </a:prstGeom>
        </p:spPr>
      </p:pic>
      <p:sp>
        <p:nvSpPr>
          <p:cNvPr id="5" name="矩形 4"/>
          <p:cNvSpPr/>
          <p:nvPr/>
        </p:nvSpPr>
        <p:spPr>
          <a:xfrm>
            <a:off x="2909455" y="2643447"/>
            <a:ext cx="2011680" cy="1828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94242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28650" y="828055"/>
            <a:ext cx="7597312" cy="5415520"/>
          </a:xfrm>
          <a:prstGeom prst="rect">
            <a:avLst/>
          </a:prstGeom>
        </p:spPr>
      </p:pic>
    </p:spTree>
    <p:extLst>
      <p:ext uri="{BB962C8B-B14F-4D97-AF65-F5344CB8AC3E}">
        <p14:creationId xmlns:p14="http://schemas.microsoft.com/office/powerpoint/2010/main" val="1216917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3712" y="2601249"/>
            <a:ext cx="7886700" cy="1325563"/>
          </a:xfrm>
        </p:spPr>
        <p:txBody>
          <a:bodyPr>
            <a:normAutofit/>
          </a:bodyPr>
          <a:lstStyle/>
          <a:p>
            <a:pPr algn="ctr"/>
            <a:r>
              <a:rPr lang="en-US" altLang="zh-TW" sz="6000" dirty="0"/>
              <a:t>Select Features</a:t>
            </a:r>
            <a:endParaRPr lang="zh-TW" altLang="en-US" sz="6000" dirty="0"/>
          </a:p>
        </p:txBody>
      </p:sp>
    </p:spTree>
    <p:extLst>
      <p:ext uri="{BB962C8B-B14F-4D97-AF65-F5344CB8AC3E}">
        <p14:creationId xmlns:p14="http://schemas.microsoft.com/office/powerpoint/2010/main" val="84422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28650" y="365127"/>
            <a:ext cx="7886700" cy="1177182"/>
          </a:xfrm>
        </p:spPr>
        <p:txBody>
          <a:bodyPr/>
          <a:lstStyle/>
          <a:p>
            <a:r>
              <a:rPr lang="en-US" altLang="zh-TW" dirty="0" smtClean="0"/>
              <a:t>Select Features</a:t>
            </a:r>
            <a:endParaRPr lang="zh-TW" altLang="en-US" dirty="0"/>
          </a:p>
        </p:txBody>
      </p:sp>
      <p:pic>
        <p:nvPicPr>
          <p:cNvPr id="6" name="圖片 5"/>
          <p:cNvPicPr>
            <a:picLocks noChangeAspect="1"/>
          </p:cNvPicPr>
          <p:nvPr/>
        </p:nvPicPr>
        <p:blipFill>
          <a:blip r:embed="rId2"/>
          <a:stretch>
            <a:fillRect/>
          </a:stretch>
        </p:blipFill>
        <p:spPr>
          <a:xfrm>
            <a:off x="842442" y="1542308"/>
            <a:ext cx="7459116" cy="5315692"/>
          </a:xfrm>
          <a:prstGeom prst="rect">
            <a:avLst/>
          </a:prstGeom>
        </p:spPr>
      </p:pic>
    </p:spTree>
    <p:extLst>
      <p:ext uri="{BB962C8B-B14F-4D97-AF65-F5344CB8AC3E}">
        <p14:creationId xmlns:p14="http://schemas.microsoft.com/office/powerpoint/2010/main" val="2554698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823389" y="761628"/>
            <a:ext cx="7497221" cy="5334744"/>
          </a:xfrm>
          <a:prstGeom prst="rect">
            <a:avLst/>
          </a:prstGeom>
        </p:spPr>
      </p:pic>
    </p:spTree>
    <p:extLst>
      <p:ext uri="{BB962C8B-B14F-4D97-AF65-F5344CB8AC3E}">
        <p14:creationId xmlns:p14="http://schemas.microsoft.com/office/powerpoint/2010/main" val="2402791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842442" y="780680"/>
            <a:ext cx="7459116" cy="5296639"/>
          </a:xfrm>
          <a:prstGeom prst="rect">
            <a:avLst/>
          </a:prstGeom>
        </p:spPr>
      </p:pic>
    </p:spTree>
    <p:extLst>
      <p:ext uri="{BB962C8B-B14F-4D97-AF65-F5344CB8AC3E}">
        <p14:creationId xmlns:p14="http://schemas.microsoft.com/office/powerpoint/2010/main" val="3961315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842442" y="785443"/>
            <a:ext cx="7459116" cy="5287113"/>
          </a:xfrm>
          <a:prstGeom prst="rect">
            <a:avLst/>
          </a:prstGeom>
        </p:spPr>
      </p:pic>
    </p:spTree>
    <p:extLst>
      <p:ext uri="{BB962C8B-B14F-4D97-AF65-F5344CB8AC3E}">
        <p14:creationId xmlns:p14="http://schemas.microsoft.com/office/powerpoint/2010/main" val="673962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07818" y="1537620"/>
            <a:ext cx="8728364" cy="4639343"/>
          </a:xfrm>
          <a:prstGeom prst="rect">
            <a:avLst/>
          </a:prstGeom>
        </p:spPr>
      </p:pic>
    </p:spTree>
    <p:extLst>
      <p:ext uri="{BB962C8B-B14F-4D97-AF65-F5344CB8AC3E}">
        <p14:creationId xmlns:p14="http://schemas.microsoft.com/office/powerpoint/2010/main" val="1936368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847205" y="761628"/>
            <a:ext cx="7449590" cy="5334744"/>
          </a:xfrm>
          <a:prstGeom prst="rect">
            <a:avLst/>
          </a:prstGeom>
        </p:spPr>
      </p:pic>
    </p:spTree>
    <p:extLst>
      <p:ext uri="{BB962C8B-B14F-4D97-AF65-F5344CB8AC3E}">
        <p14:creationId xmlns:p14="http://schemas.microsoft.com/office/powerpoint/2010/main" val="969791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851967" y="1189013"/>
            <a:ext cx="7440063" cy="5325218"/>
          </a:xfrm>
          <a:prstGeom prst="rect">
            <a:avLst/>
          </a:prstGeom>
        </p:spPr>
      </p:pic>
      <p:sp>
        <p:nvSpPr>
          <p:cNvPr id="3" name="文字方塊 2"/>
          <p:cNvSpPr txBox="1"/>
          <p:nvPr/>
        </p:nvSpPr>
        <p:spPr>
          <a:xfrm>
            <a:off x="2712464" y="352988"/>
            <a:ext cx="3494867" cy="707886"/>
          </a:xfrm>
          <a:prstGeom prst="rect">
            <a:avLst/>
          </a:prstGeom>
          <a:noFill/>
        </p:spPr>
        <p:txBody>
          <a:bodyPr wrap="none" rtlCol="0">
            <a:spAutoFit/>
          </a:bodyPr>
          <a:lstStyle/>
          <a:p>
            <a:r>
              <a:rPr lang="zh-TW" altLang="en-US" sz="4000" dirty="0" smtClean="0"/>
              <a:t>這裡是</a:t>
            </a:r>
            <a:r>
              <a:rPr lang="en-US" altLang="zh-TW" sz="4000" dirty="0" smtClean="0"/>
              <a:t>dc1</a:t>
            </a:r>
            <a:r>
              <a:rPr lang="zh-TW" altLang="en-US" sz="4000" dirty="0" smtClean="0"/>
              <a:t>電腦</a:t>
            </a:r>
            <a:endParaRPr lang="zh-TW" altLang="en-US" sz="4000" dirty="0"/>
          </a:p>
        </p:txBody>
      </p:sp>
    </p:spTree>
    <p:extLst>
      <p:ext uri="{BB962C8B-B14F-4D97-AF65-F5344CB8AC3E}">
        <p14:creationId xmlns:p14="http://schemas.microsoft.com/office/powerpoint/2010/main" val="2975568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24443" y="1660734"/>
            <a:ext cx="8837651" cy="3685457"/>
          </a:xfrm>
          <a:prstGeom prst="rect">
            <a:avLst/>
          </a:prstGeom>
        </p:spPr>
      </p:pic>
      <p:sp>
        <p:nvSpPr>
          <p:cNvPr id="3" name="矩形 2"/>
          <p:cNvSpPr/>
          <p:nvPr/>
        </p:nvSpPr>
        <p:spPr>
          <a:xfrm>
            <a:off x="6267796" y="2876204"/>
            <a:ext cx="1870364" cy="191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55918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47231" y="771154"/>
            <a:ext cx="7249537" cy="5315692"/>
          </a:xfrm>
          <a:prstGeom prst="rect">
            <a:avLst/>
          </a:prstGeom>
        </p:spPr>
      </p:pic>
    </p:spTree>
    <p:extLst>
      <p:ext uri="{BB962C8B-B14F-4D97-AF65-F5344CB8AC3E}">
        <p14:creationId xmlns:p14="http://schemas.microsoft.com/office/powerpoint/2010/main" val="3381879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66284" y="766391"/>
            <a:ext cx="7211431" cy="5325218"/>
          </a:xfrm>
          <a:prstGeom prst="rect">
            <a:avLst/>
          </a:prstGeom>
        </p:spPr>
      </p:pic>
    </p:spTree>
    <p:extLst>
      <p:ext uri="{BB962C8B-B14F-4D97-AF65-F5344CB8AC3E}">
        <p14:creationId xmlns:p14="http://schemas.microsoft.com/office/powerpoint/2010/main" val="1141448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961521" y="775917"/>
            <a:ext cx="7220958" cy="5306165"/>
          </a:xfrm>
          <a:prstGeom prst="rect">
            <a:avLst/>
          </a:prstGeom>
        </p:spPr>
      </p:pic>
    </p:spTree>
    <p:extLst>
      <p:ext uri="{BB962C8B-B14F-4D97-AF65-F5344CB8AC3E}">
        <p14:creationId xmlns:p14="http://schemas.microsoft.com/office/powerpoint/2010/main" val="1927437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61521" y="780680"/>
            <a:ext cx="7220958" cy="5296639"/>
          </a:xfrm>
          <a:prstGeom prst="rect">
            <a:avLst/>
          </a:prstGeom>
        </p:spPr>
      </p:pic>
    </p:spTree>
    <p:extLst>
      <p:ext uri="{BB962C8B-B14F-4D97-AF65-F5344CB8AC3E}">
        <p14:creationId xmlns:p14="http://schemas.microsoft.com/office/powerpoint/2010/main" val="445400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56758" y="761628"/>
            <a:ext cx="7230484" cy="5334744"/>
          </a:xfrm>
          <a:prstGeom prst="rect">
            <a:avLst/>
          </a:prstGeom>
        </p:spPr>
      </p:pic>
    </p:spTree>
    <p:extLst>
      <p:ext uri="{BB962C8B-B14F-4D97-AF65-F5344CB8AC3E}">
        <p14:creationId xmlns:p14="http://schemas.microsoft.com/office/powerpoint/2010/main" val="770152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61521" y="780680"/>
            <a:ext cx="7220958" cy="5296639"/>
          </a:xfrm>
          <a:prstGeom prst="rect">
            <a:avLst/>
          </a:prstGeom>
        </p:spPr>
      </p:pic>
    </p:spTree>
    <p:extLst>
      <p:ext uri="{BB962C8B-B14F-4D97-AF65-F5344CB8AC3E}">
        <p14:creationId xmlns:p14="http://schemas.microsoft.com/office/powerpoint/2010/main" val="541283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56758" y="775917"/>
            <a:ext cx="7230484" cy="5306165"/>
          </a:xfrm>
          <a:prstGeom prst="rect">
            <a:avLst/>
          </a:prstGeom>
        </p:spPr>
      </p:pic>
    </p:spTree>
    <p:extLst>
      <p:ext uri="{BB962C8B-B14F-4D97-AF65-F5344CB8AC3E}">
        <p14:creationId xmlns:p14="http://schemas.microsoft.com/office/powerpoint/2010/main" val="1783733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864319"/>
          </a:xfrm>
        </p:spPr>
        <p:txBody>
          <a:bodyPr/>
          <a:lstStyle/>
          <a:p>
            <a:pPr algn="ctr"/>
            <a:r>
              <a:rPr lang="zh-TW" altLang="en-US" dirty="0" smtClean="0">
                <a:solidFill>
                  <a:srgbClr val="FF0000"/>
                </a:solidFill>
              </a:rPr>
              <a:t>安裝</a:t>
            </a:r>
            <a:r>
              <a:rPr lang="en-US" altLang="zh-TW" smtClean="0">
                <a:solidFill>
                  <a:srgbClr val="FF0000"/>
                </a:solidFill>
              </a:rPr>
              <a:t>AD DS</a:t>
            </a:r>
            <a:r>
              <a:rPr lang="zh-TW" altLang="en-US" smtClean="0">
                <a:solidFill>
                  <a:srgbClr val="FF0000"/>
                </a:solidFill>
              </a:rPr>
              <a:t>前</a:t>
            </a:r>
            <a:r>
              <a:rPr lang="zh-TW" altLang="en-US" dirty="0" smtClean="0">
                <a:solidFill>
                  <a:srgbClr val="FF0000"/>
                </a:solidFill>
              </a:rPr>
              <a:t>要先設定好</a:t>
            </a:r>
            <a:r>
              <a:rPr lang="en-US" altLang="zh-TW" dirty="0" smtClean="0">
                <a:solidFill>
                  <a:srgbClr val="FF0000"/>
                </a:solidFill>
              </a:rPr>
              <a:t>IP</a:t>
            </a:r>
            <a:endParaRPr lang="zh-TW" altLang="en-US" dirty="0">
              <a:solidFill>
                <a:srgbClr val="FF0000"/>
              </a:solidFill>
            </a:endParaRP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30884" y="1549409"/>
            <a:ext cx="8682232" cy="4627554"/>
          </a:xfrm>
          <a:prstGeom prst="rect">
            <a:avLst/>
          </a:prstGeom>
        </p:spPr>
      </p:pic>
      <p:sp>
        <p:nvSpPr>
          <p:cNvPr id="5" name="矩形 4"/>
          <p:cNvSpPr/>
          <p:nvPr/>
        </p:nvSpPr>
        <p:spPr>
          <a:xfrm>
            <a:off x="7423265" y="1986742"/>
            <a:ext cx="1489851" cy="1496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56672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2138" y="1912940"/>
            <a:ext cx="7319042" cy="2308324"/>
          </a:xfrm>
          <a:prstGeom prst="rect">
            <a:avLst/>
          </a:prstGeom>
        </p:spPr>
        <p:txBody>
          <a:bodyPr wrap="square">
            <a:spAutoFit/>
          </a:bodyPr>
          <a:lstStyle/>
          <a:p>
            <a:r>
              <a:rPr lang="en-US" altLang="zh-TW" dirty="0"/>
              <a:t>One or more prerequisites failed.  Please fix these issues and click "Rerun prerequisites check"</a:t>
            </a:r>
          </a:p>
          <a:p>
            <a:endParaRPr lang="en-US" altLang="zh-TW" dirty="0"/>
          </a:p>
          <a:p>
            <a:endParaRPr lang="en-US" altLang="zh-TW" dirty="0"/>
          </a:p>
          <a:p>
            <a:r>
              <a:rPr lang="en-US" altLang="zh-TW" dirty="0"/>
              <a:t>Verification of prerequisites for Domain Controller promotion failed. The TCP ports required by Active Directory Domain Services are already in use on this computer. You must remove or reconfigure the services that are currently using these ports (88, 389, 636, 3268, 3269).</a:t>
            </a:r>
            <a:endParaRPr lang="zh-TW" altLang="en-US" dirty="0"/>
          </a:p>
        </p:txBody>
      </p:sp>
      <p:sp>
        <p:nvSpPr>
          <p:cNvPr id="3" name="矩形 2"/>
          <p:cNvSpPr/>
          <p:nvPr/>
        </p:nvSpPr>
        <p:spPr>
          <a:xfrm>
            <a:off x="872138" y="622024"/>
            <a:ext cx="4572000" cy="646331"/>
          </a:xfrm>
          <a:prstGeom prst="rect">
            <a:avLst/>
          </a:prstGeom>
        </p:spPr>
        <p:txBody>
          <a:bodyPr>
            <a:spAutoFit/>
          </a:bodyPr>
          <a:lstStyle/>
          <a:p>
            <a:r>
              <a:rPr lang="zh-TW" altLang="en-US" sz="3600" dirty="0" smtClean="0">
                <a:solidFill>
                  <a:srgbClr val="FF0000"/>
                </a:solidFill>
              </a:rPr>
              <a:t>遇到的錯誤</a:t>
            </a:r>
            <a:endParaRPr lang="zh-TW" altLang="en-US" sz="3600" dirty="0">
              <a:solidFill>
                <a:srgbClr val="FF0000"/>
              </a:solidFill>
            </a:endParaRPr>
          </a:p>
        </p:txBody>
      </p:sp>
      <p:sp>
        <p:nvSpPr>
          <p:cNvPr id="4" name="矩形 3"/>
          <p:cNvSpPr/>
          <p:nvPr/>
        </p:nvSpPr>
        <p:spPr>
          <a:xfrm>
            <a:off x="3688055" y="212817"/>
            <a:ext cx="707245" cy="1446550"/>
          </a:xfrm>
          <a:prstGeom prst="rect">
            <a:avLst/>
          </a:prstGeom>
        </p:spPr>
        <p:txBody>
          <a:bodyPr wrap="none">
            <a:spAutoFit/>
          </a:bodyPr>
          <a:lstStyle/>
          <a:p>
            <a:r>
              <a:rPr lang="en-US" altLang="zh-TW" sz="8800" dirty="0" smtClean="0">
                <a:solidFill>
                  <a:srgbClr val="FF0000"/>
                </a:solidFill>
              </a:rPr>
              <a:t>?</a:t>
            </a:r>
            <a:endParaRPr lang="zh-TW" altLang="en-US" sz="8800" dirty="0">
              <a:solidFill>
                <a:srgbClr val="FF0000"/>
              </a:solidFill>
            </a:endParaRPr>
          </a:p>
        </p:txBody>
      </p:sp>
      <p:pic>
        <p:nvPicPr>
          <p:cNvPr id="5" name="圖片 4"/>
          <p:cNvPicPr>
            <a:picLocks noChangeAspect="1"/>
          </p:cNvPicPr>
          <p:nvPr/>
        </p:nvPicPr>
        <p:blipFill>
          <a:blip r:embed="rId2"/>
          <a:stretch>
            <a:fillRect/>
          </a:stretch>
        </p:blipFill>
        <p:spPr>
          <a:xfrm>
            <a:off x="4983192" y="4221263"/>
            <a:ext cx="3207988" cy="2354215"/>
          </a:xfrm>
          <a:prstGeom prst="rect">
            <a:avLst/>
          </a:prstGeom>
        </p:spPr>
      </p:pic>
      <p:cxnSp>
        <p:nvCxnSpPr>
          <p:cNvPr id="7" name="直線單箭頭接點 6"/>
          <p:cNvCxnSpPr/>
          <p:nvPr/>
        </p:nvCxnSpPr>
        <p:spPr>
          <a:xfrm>
            <a:off x="2866145" y="4326111"/>
            <a:ext cx="2973721" cy="131397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839866" y="5255879"/>
            <a:ext cx="2243737" cy="837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35433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57106" y="2462519"/>
            <a:ext cx="4382931" cy="923330"/>
          </a:xfrm>
          <a:prstGeom prst="rect">
            <a:avLst/>
          </a:prstGeom>
        </p:spPr>
        <p:txBody>
          <a:bodyPr wrap="none">
            <a:spAutoFit/>
          </a:bodyPr>
          <a:lstStyle/>
          <a:p>
            <a:r>
              <a:rPr lang="zh-TW" altLang="en-US" sz="5400" dirty="0" smtClean="0"/>
              <a:t>安裝</a:t>
            </a:r>
            <a:r>
              <a:rPr lang="zh-TW" altLang="en-US" sz="5400" dirty="0" smtClean="0"/>
              <a:t>過後</a:t>
            </a:r>
            <a:r>
              <a:rPr lang="en-US" altLang="zh-TW" sz="5400" dirty="0" smtClean="0"/>
              <a:t>(dc1)</a:t>
            </a:r>
            <a:endParaRPr lang="zh-TW" altLang="en-US" sz="5400" dirty="0"/>
          </a:p>
        </p:txBody>
      </p:sp>
    </p:spTree>
    <p:extLst>
      <p:ext uri="{BB962C8B-B14F-4D97-AF65-F5344CB8AC3E}">
        <p14:creationId xmlns:p14="http://schemas.microsoft.com/office/powerpoint/2010/main" val="347746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08065" y="1353155"/>
            <a:ext cx="8975363" cy="4796497"/>
          </a:xfrm>
          <a:prstGeom prst="rect">
            <a:avLst/>
          </a:prstGeom>
        </p:spPr>
      </p:pic>
    </p:spTree>
    <p:extLst>
      <p:ext uri="{BB962C8B-B14F-4D97-AF65-F5344CB8AC3E}">
        <p14:creationId xmlns:p14="http://schemas.microsoft.com/office/powerpoint/2010/main" val="954726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829"/>
            <a:ext cx="9144000" cy="583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3323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9591"/>
            <a:ext cx="9144000" cy="587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61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434"/>
            <a:ext cx="9144000" cy="5859132"/>
          </a:xfrm>
          <a:prstGeom prst="rect">
            <a:avLst/>
          </a:prstGeom>
        </p:spPr>
      </p:pic>
    </p:spTree>
    <p:extLst>
      <p:ext uri="{BB962C8B-B14F-4D97-AF65-F5344CB8AC3E}">
        <p14:creationId xmlns:p14="http://schemas.microsoft.com/office/powerpoint/2010/main" val="2423514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94863" y="937865"/>
            <a:ext cx="7154273" cy="4982270"/>
          </a:xfrm>
          <a:prstGeom prst="rect">
            <a:avLst/>
          </a:prstGeom>
        </p:spPr>
      </p:pic>
    </p:spTree>
    <p:extLst>
      <p:ext uri="{BB962C8B-B14F-4D97-AF65-F5344CB8AC3E}">
        <p14:creationId xmlns:p14="http://schemas.microsoft.com/office/powerpoint/2010/main" val="3769104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89968" y="642548"/>
            <a:ext cx="8164064" cy="5572903"/>
          </a:xfrm>
          <a:prstGeom prst="rect">
            <a:avLst/>
          </a:prstGeom>
        </p:spPr>
      </p:pic>
    </p:spTree>
    <p:extLst>
      <p:ext uri="{BB962C8B-B14F-4D97-AF65-F5344CB8AC3E}">
        <p14:creationId xmlns:p14="http://schemas.microsoft.com/office/powerpoint/2010/main" val="887175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99010" y="1429736"/>
            <a:ext cx="8407050" cy="5247769"/>
          </a:xfrm>
          <a:prstGeom prst="rect">
            <a:avLst/>
          </a:prstGeom>
        </p:spPr>
      </p:pic>
      <p:sp>
        <p:nvSpPr>
          <p:cNvPr id="3" name="文字方塊 2"/>
          <p:cNvSpPr txBox="1"/>
          <p:nvPr/>
        </p:nvSpPr>
        <p:spPr>
          <a:xfrm>
            <a:off x="1828799" y="423949"/>
            <a:ext cx="5243808" cy="646331"/>
          </a:xfrm>
          <a:prstGeom prst="rect">
            <a:avLst/>
          </a:prstGeom>
          <a:noFill/>
        </p:spPr>
        <p:txBody>
          <a:bodyPr wrap="none" rtlCol="0">
            <a:spAutoFit/>
          </a:bodyPr>
          <a:lstStyle/>
          <a:p>
            <a:r>
              <a:rPr lang="zh-TW" altLang="en-US" sz="3600" dirty="0" smtClean="0"/>
              <a:t>檢視</a:t>
            </a:r>
            <a:r>
              <a:rPr lang="zh-TW" altLang="en-US" sz="3600" dirty="0"/>
              <a:t> </a:t>
            </a:r>
            <a:r>
              <a:rPr lang="en-US" altLang="zh-TW" sz="3600" dirty="0" smtClean="0"/>
              <a:t>AD</a:t>
            </a:r>
            <a:r>
              <a:rPr lang="zh-TW" altLang="en-US" sz="3600" dirty="0"/>
              <a:t> </a:t>
            </a:r>
            <a:r>
              <a:rPr lang="en-US" altLang="zh-TW" sz="3600" dirty="0" smtClean="0"/>
              <a:t>DS</a:t>
            </a:r>
            <a:r>
              <a:rPr lang="zh-TW" altLang="en-US" sz="3600" dirty="0"/>
              <a:t> </a:t>
            </a:r>
            <a:r>
              <a:rPr lang="en-US" altLang="zh-TW" sz="3600" dirty="0" smtClean="0"/>
              <a:t>SYSVOL</a:t>
            </a:r>
            <a:r>
              <a:rPr lang="zh-TW" altLang="en-US" sz="3600" dirty="0" smtClean="0"/>
              <a:t>資料夾</a:t>
            </a:r>
            <a:endParaRPr lang="zh-TW" altLang="en-US" sz="3600" dirty="0"/>
          </a:p>
        </p:txBody>
      </p:sp>
    </p:spTree>
    <p:extLst>
      <p:ext uri="{BB962C8B-B14F-4D97-AF65-F5344CB8AC3E}">
        <p14:creationId xmlns:p14="http://schemas.microsoft.com/office/powerpoint/2010/main" val="1966395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98762" y="1496848"/>
            <a:ext cx="8304295" cy="5190184"/>
          </a:xfrm>
          <a:prstGeom prst="rect">
            <a:avLst/>
          </a:prstGeom>
        </p:spPr>
      </p:pic>
    </p:spTree>
    <p:extLst>
      <p:ext uri="{BB962C8B-B14F-4D97-AF65-F5344CB8AC3E}">
        <p14:creationId xmlns:p14="http://schemas.microsoft.com/office/powerpoint/2010/main" val="2619978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36394" y="1690689"/>
            <a:ext cx="8278956" cy="4413414"/>
          </a:xfrm>
          <a:prstGeom prst="rect">
            <a:avLst/>
          </a:prstGeom>
        </p:spPr>
      </p:pic>
    </p:spTree>
    <p:extLst>
      <p:ext uri="{BB962C8B-B14F-4D97-AF65-F5344CB8AC3E}">
        <p14:creationId xmlns:p14="http://schemas.microsoft.com/office/powerpoint/2010/main" val="1751223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99011" y="797641"/>
            <a:ext cx="8479163" cy="5564164"/>
          </a:xfrm>
          <a:prstGeom prst="rect">
            <a:avLst/>
          </a:prstGeom>
        </p:spPr>
      </p:pic>
    </p:spTree>
    <p:extLst>
      <p:ext uri="{BB962C8B-B14F-4D97-AF65-F5344CB8AC3E}">
        <p14:creationId xmlns:p14="http://schemas.microsoft.com/office/powerpoint/2010/main" val="3694884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71581" y="1737359"/>
            <a:ext cx="8422690" cy="4584341"/>
          </a:xfrm>
          <a:prstGeom prst="rect">
            <a:avLst/>
          </a:prstGeom>
        </p:spPr>
      </p:pic>
      <p:sp>
        <p:nvSpPr>
          <p:cNvPr id="3" name="文字方塊 2"/>
          <p:cNvSpPr txBox="1"/>
          <p:nvPr/>
        </p:nvSpPr>
        <p:spPr>
          <a:xfrm>
            <a:off x="371581" y="482138"/>
            <a:ext cx="4046877" cy="646331"/>
          </a:xfrm>
          <a:prstGeom prst="rect">
            <a:avLst/>
          </a:prstGeom>
          <a:noFill/>
        </p:spPr>
        <p:txBody>
          <a:bodyPr wrap="none" rtlCol="0">
            <a:spAutoFit/>
          </a:bodyPr>
          <a:lstStyle/>
          <a:p>
            <a:r>
              <a:rPr lang="en-US" altLang="zh-TW" sz="3600" dirty="0" smtClean="0"/>
              <a:t>Event view</a:t>
            </a:r>
            <a:r>
              <a:rPr lang="zh-TW" altLang="en-US" sz="3600" dirty="0" smtClean="0"/>
              <a:t>新增許多</a:t>
            </a:r>
            <a:endParaRPr lang="zh-TW" altLang="en-US" sz="3600" dirty="0"/>
          </a:p>
        </p:txBody>
      </p:sp>
    </p:spTree>
    <p:extLst>
      <p:ext uri="{BB962C8B-B14F-4D97-AF65-F5344CB8AC3E}">
        <p14:creationId xmlns:p14="http://schemas.microsoft.com/office/powerpoint/2010/main" val="1439575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56573" y="647312"/>
            <a:ext cx="8630854" cy="5563376"/>
          </a:xfrm>
          <a:prstGeom prst="rect">
            <a:avLst/>
          </a:prstGeom>
        </p:spPr>
      </p:pic>
      <p:sp>
        <p:nvSpPr>
          <p:cNvPr id="3" name="矩形 2"/>
          <p:cNvSpPr/>
          <p:nvPr/>
        </p:nvSpPr>
        <p:spPr>
          <a:xfrm>
            <a:off x="1886989" y="1986742"/>
            <a:ext cx="5511338" cy="7980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57645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2" y="1121867"/>
            <a:ext cx="8890952" cy="5019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406445" y="285981"/>
            <a:ext cx="6576993" cy="584775"/>
          </a:xfrm>
          <a:prstGeom prst="rect">
            <a:avLst/>
          </a:prstGeom>
        </p:spPr>
        <p:txBody>
          <a:bodyPr wrap="none">
            <a:spAutoFit/>
          </a:bodyPr>
          <a:lstStyle/>
          <a:p>
            <a:r>
              <a:rPr lang="en-US" altLang="zh-TW" sz="3200" dirty="0"/>
              <a:t>Active Directory Administrative Center</a:t>
            </a:r>
            <a:endParaRPr lang="zh-TW" altLang="en-US" sz="3200" dirty="0"/>
          </a:p>
        </p:txBody>
      </p:sp>
      <p:sp>
        <p:nvSpPr>
          <p:cNvPr id="3" name="矩形 2"/>
          <p:cNvSpPr/>
          <p:nvPr/>
        </p:nvSpPr>
        <p:spPr>
          <a:xfrm>
            <a:off x="6493008" y="3957277"/>
            <a:ext cx="1283234" cy="322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59276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818965" y="2259106"/>
            <a:ext cx="1677062" cy="1323439"/>
          </a:xfrm>
          <a:prstGeom prst="rect">
            <a:avLst/>
          </a:prstGeom>
          <a:noFill/>
        </p:spPr>
        <p:txBody>
          <a:bodyPr wrap="none" rtlCol="0">
            <a:spAutoFit/>
          </a:bodyPr>
          <a:lstStyle/>
          <a:p>
            <a:r>
              <a:rPr lang="en-US" altLang="zh-TW" sz="8000" dirty="0" smtClean="0"/>
              <a:t>dc2</a:t>
            </a:r>
            <a:endParaRPr lang="zh-TW" altLang="en-US" sz="8000" dirty="0"/>
          </a:p>
        </p:txBody>
      </p:sp>
    </p:spTree>
    <p:extLst>
      <p:ext uri="{BB962C8B-B14F-4D97-AF65-F5344CB8AC3E}">
        <p14:creationId xmlns:p14="http://schemas.microsoft.com/office/powerpoint/2010/main" val="2182889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349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818965" y="2259106"/>
            <a:ext cx="1677062" cy="1323439"/>
          </a:xfrm>
          <a:prstGeom prst="rect">
            <a:avLst/>
          </a:prstGeom>
          <a:noFill/>
        </p:spPr>
        <p:txBody>
          <a:bodyPr wrap="none" rtlCol="0">
            <a:spAutoFit/>
          </a:bodyPr>
          <a:lstStyle/>
          <a:p>
            <a:r>
              <a:rPr lang="en-US" altLang="zh-TW" sz="8000" dirty="0" smtClean="0"/>
              <a:t>dc3</a:t>
            </a:r>
            <a:endParaRPr lang="zh-TW" altLang="en-US" sz="8000" dirty="0"/>
          </a:p>
        </p:txBody>
      </p:sp>
    </p:spTree>
    <p:extLst>
      <p:ext uri="{BB962C8B-B14F-4D97-AF65-F5344CB8AC3E}">
        <p14:creationId xmlns:p14="http://schemas.microsoft.com/office/powerpoint/2010/main" val="2280691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744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96657" y="2686108"/>
            <a:ext cx="6391493" cy="769441"/>
          </a:xfrm>
          <a:prstGeom prst="rect">
            <a:avLst/>
          </a:prstGeom>
        </p:spPr>
        <p:txBody>
          <a:bodyPr wrap="none">
            <a:spAutoFit/>
          </a:bodyPr>
          <a:lstStyle/>
          <a:p>
            <a:r>
              <a:rPr lang="zh-TW" altLang="en-US" sz="4400" dirty="0"/>
              <a:t>使用者與群組設定與建置</a:t>
            </a:r>
            <a:endParaRPr lang="en-US" altLang="zh-TW" sz="4400" dirty="0"/>
          </a:p>
        </p:txBody>
      </p:sp>
    </p:spTree>
    <p:extLst>
      <p:ext uri="{BB962C8B-B14F-4D97-AF65-F5344CB8AC3E}">
        <p14:creationId xmlns:p14="http://schemas.microsoft.com/office/powerpoint/2010/main" val="3121520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8227"/>
            <a:ext cx="9144000" cy="584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592901" y="1928692"/>
            <a:ext cx="1467650" cy="1613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3096665" y="260820"/>
            <a:ext cx="2328651" cy="646331"/>
          </a:xfrm>
          <a:prstGeom prst="rect">
            <a:avLst/>
          </a:prstGeom>
          <a:noFill/>
        </p:spPr>
        <p:txBody>
          <a:bodyPr wrap="none" rtlCol="0">
            <a:spAutoFit/>
          </a:bodyPr>
          <a:lstStyle/>
          <a:p>
            <a:r>
              <a:rPr lang="zh-TW" altLang="en-US" sz="3600" dirty="0" smtClean="0"/>
              <a:t>新增</a:t>
            </a:r>
            <a:r>
              <a:rPr lang="en-US" altLang="zh-TW" sz="3600" dirty="0" smtClean="0"/>
              <a:t>Tainan</a:t>
            </a:r>
            <a:endParaRPr lang="zh-TW" altLang="en-US" sz="3600" dirty="0"/>
          </a:p>
        </p:txBody>
      </p:sp>
    </p:spTree>
    <p:extLst>
      <p:ext uri="{BB962C8B-B14F-4D97-AF65-F5344CB8AC3E}">
        <p14:creationId xmlns:p14="http://schemas.microsoft.com/office/powerpoint/2010/main" val="268066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842442" y="766391"/>
            <a:ext cx="7459116" cy="5325218"/>
          </a:xfrm>
          <a:prstGeom prst="rect">
            <a:avLst/>
          </a:prstGeom>
        </p:spPr>
      </p:pic>
    </p:spTree>
    <p:extLst>
      <p:ext uri="{BB962C8B-B14F-4D97-AF65-F5344CB8AC3E}">
        <p14:creationId xmlns:p14="http://schemas.microsoft.com/office/powerpoint/2010/main" val="1382139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87453"/>
            <a:ext cx="9144000" cy="5850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2928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571"/>
            <a:ext cx="9120608" cy="566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218534" y="4103274"/>
            <a:ext cx="1021977" cy="1921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2128477" y="2105425"/>
            <a:ext cx="607039" cy="122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49953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1614"/>
            <a:ext cx="9144000" cy="566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722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2437"/>
            <a:ext cx="9144000" cy="5728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551099" y="2743200"/>
            <a:ext cx="437990" cy="1690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3634548" y="4195482"/>
            <a:ext cx="553250" cy="1921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63148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488" y="787400"/>
            <a:ext cx="7183437"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352390" y="3127402"/>
            <a:ext cx="614723" cy="1841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74344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0683"/>
            <a:ext cx="9144000" cy="5151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566467" y="5278931"/>
            <a:ext cx="1237130" cy="2305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812691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2185"/>
            <a:ext cx="9144770" cy="512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63286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4052"/>
            <a:ext cx="9146595" cy="5160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7648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650"/>
            <a:ext cx="9106386" cy="5112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543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0302"/>
            <a:ext cx="9144000" cy="512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274474" y="2935301"/>
            <a:ext cx="414938" cy="1229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4080222" y="4572000"/>
            <a:ext cx="753035" cy="1536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538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724849" y="840082"/>
            <a:ext cx="7478169" cy="5277587"/>
          </a:xfrm>
          <a:prstGeom prst="rect">
            <a:avLst/>
          </a:prstGeom>
        </p:spPr>
      </p:pic>
    </p:spTree>
    <p:extLst>
      <p:ext uri="{BB962C8B-B14F-4D97-AF65-F5344CB8AC3E}">
        <p14:creationId xmlns:p14="http://schemas.microsoft.com/office/powerpoint/2010/main" val="21374166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9248"/>
            <a:ext cx="9144000" cy="515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80867" y="2835408"/>
            <a:ext cx="284309" cy="1844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3179181" y="2742950"/>
            <a:ext cx="301686" cy="369332"/>
          </a:xfrm>
          <a:prstGeom prst="rect">
            <a:avLst/>
          </a:prstGeom>
          <a:noFill/>
        </p:spPr>
        <p:txBody>
          <a:bodyPr wrap="none" rtlCol="0">
            <a:spAutoFit/>
          </a:bodyPr>
          <a:lstStyle/>
          <a:p>
            <a:r>
              <a:rPr lang="en-US" altLang="zh-TW" dirty="0" smtClean="0">
                <a:solidFill>
                  <a:srgbClr val="FF0000"/>
                </a:solidFill>
              </a:rPr>
              <a:t>1</a:t>
            </a:r>
            <a:endParaRPr lang="zh-TW" altLang="en-US" dirty="0">
              <a:solidFill>
                <a:srgbClr val="FF0000"/>
              </a:solidFill>
            </a:endParaRPr>
          </a:p>
        </p:txBody>
      </p:sp>
      <p:sp>
        <p:nvSpPr>
          <p:cNvPr id="5" name="矩形 4"/>
          <p:cNvSpPr/>
          <p:nvPr/>
        </p:nvSpPr>
        <p:spPr>
          <a:xfrm>
            <a:off x="4516931" y="4286410"/>
            <a:ext cx="577583" cy="1844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4148926" y="4193952"/>
            <a:ext cx="301686" cy="369332"/>
          </a:xfrm>
          <a:prstGeom prst="rect">
            <a:avLst/>
          </a:prstGeom>
        </p:spPr>
        <p:txBody>
          <a:bodyPr wrap="none">
            <a:spAutoFit/>
          </a:bodyPr>
          <a:lstStyle/>
          <a:p>
            <a:r>
              <a:rPr lang="en-US" altLang="zh-TW" dirty="0" smtClean="0">
                <a:solidFill>
                  <a:srgbClr val="FF0000"/>
                </a:solidFill>
              </a:rPr>
              <a:t>2</a:t>
            </a:r>
            <a:endParaRPr lang="zh-TW" altLang="en-US" dirty="0">
              <a:solidFill>
                <a:srgbClr val="FF0000"/>
              </a:solidFill>
            </a:endParaRPr>
          </a:p>
        </p:txBody>
      </p:sp>
    </p:spTree>
    <p:extLst>
      <p:ext uri="{BB962C8B-B14F-4D97-AF65-F5344CB8AC3E}">
        <p14:creationId xmlns:p14="http://schemas.microsoft.com/office/powerpoint/2010/main" val="40956182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0797"/>
            <a:ext cx="9143999" cy="5138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73183" y="2896881"/>
            <a:ext cx="345782" cy="230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4571998" y="4347883"/>
            <a:ext cx="522515" cy="230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1686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570"/>
            <a:ext cx="9145144" cy="514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136161" y="3250346"/>
            <a:ext cx="637775" cy="3995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598302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751960" y="330413"/>
            <a:ext cx="5644494" cy="584775"/>
          </a:xfrm>
          <a:prstGeom prst="rect">
            <a:avLst/>
          </a:prstGeom>
          <a:noFill/>
        </p:spPr>
        <p:txBody>
          <a:bodyPr wrap="none" rtlCol="0">
            <a:spAutoFit/>
          </a:bodyPr>
          <a:lstStyle/>
          <a:p>
            <a:r>
              <a:rPr lang="zh-TW" altLang="en-US" sz="3200" dirty="0" smtClean="0"/>
              <a:t>在</a:t>
            </a:r>
            <a:r>
              <a:rPr lang="en-US" altLang="zh-TW" sz="3200" dirty="0" smtClean="0"/>
              <a:t>OU</a:t>
            </a:r>
            <a:r>
              <a:rPr lang="zh-TW" altLang="en-US" sz="3200" dirty="0" smtClean="0"/>
              <a:t>組織單位底下新增使用者</a:t>
            </a:r>
            <a:endParaRPr lang="zh-TW" altLang="en-US" sz="32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 y="1177926"/>
            <a:ext cx="9144000" cy="5144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888121" y="5486400"/>
            <a:ext cx="1751960" cy="1844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44290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8486"/>
            <a:ext cx="9144000" cy="5137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00664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0832"/>
            <a:ext cx="9144000" cy="514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157062" y="2789304"/>
            <a:ext cx="284309" cy="1459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471902" y="3564111"/>
            <a:ext cx="284309" cy="1459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4167307" y="3179909"/>
            <a:ext cx="284309" cy="1459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4693664" y="3902208"/>
            <a:ext cx="284309" cy="1459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5931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2309"/>
            <a:ext cx="9144001" cy="5163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6592901" y="2028585"/>
            <a:ext cx="2262158" cy="369332"/>
          </a:xfrm>
          <a:prstGeom prst="rect">
            <a:avLst/>
          </a:prstGeom>
          <a:noFill/>
          <a:ln w="19050">
            <a:solidFill>
              <a:srgbClr val="FF0000"/>
            </a:solidFill>
          </a:ln>
        </p:spPr>
        <p:txBody>
          <a:bodyPr wrap="none" rtlCol="0">
            <a:spAutoFit/>
          </a:bodyPr>
          <a:lstStyle/>
          <a:p>
            <a:r>
              <a:rPr lang="zh-TW" altLang="en-US" dirty="0" smtClean="0"/>
              <a:t>下次登入時改變密碼</a:t>
            </a:r>
            <a:endParaRPr lang="zh-TW" altLang="en-US" dirty="0"/>
          </a:p>
        </p:txBody>
      </p:sp>
      <p:cxnSp>
        <p:nvCxnSpPr>
          <p:cNvPr id="4" name="直線單箭頭接點 3"/>
          <p:cNvCxnSpPr/>
          <p:nvPr/>
        </p:nvCxnSpPr>
        <p:spPr>
          <a:xfrm flipH="1">
            <a:off x="4940834" y="2335946"/>
            <a:ext cx="1652068" cy="102966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9348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6" y="846142"/>
            <a:ext cx="9074844" cy="5102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4992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6323"/>
            <a:ext cx="9119366" cy="513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334871" y="2051637"/>
            <a:ext cx="929768" cy="1536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3024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5920"/>
            <a:ext cx="9144000" cy="513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603812" y="4187798"/>
            <a:ext cx="1167973" cy="215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1746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5275" y="2725940"/>
            <a:ext cx="7886700" cy="1325563"/>
          </a:xfrm>
        </p:spPr>
        <p:txBody>
          <a:bodyPr>
            <a:normAutofit/>
          </a:bodyPr>
          <a:lstStyle/>
          <a:p>
            <a:pPr algn="ctr"/>
            <a:r>
              <a:rPr lang="en-US" altLang="zh-TW" sz="5400" dirty="0"/>
              <a:t>Select Server roles</a:t>
            </a:r>
            <a:endParaRPr lang="zh-TW" altLang="en-US" sz="5400" dirty="0"/>
          </a:p>
        </p:txBody>
      </p:sp>
    </p:spTree>
    <p:extLst>
      <p:ext uri="{BB962C8B-B14F-4D97-AF65-F5344CB8AC3E}">
        <p14:creationId xmlns:p14="http://schemas.microsoft.com/office/powerpoint/2010/main" val="19062988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0856"/>
            <a:ext cx="9131487" cy="5145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9327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4868"/>
            <a:ext cx="9140997" cy="515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995697" y="2074689"/>
            <a:ext cx="468727" cy="1306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164685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4868"/>
            <a:ext cx="9140997" cy="515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319503" y="2904565"/>
            <a:ext cx="660826" cy="1767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03798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1414"/>
            <a:ext cx="9144000" cy="5154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16432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28586" y="445674"/>
            <a:ext cx="4339650" cy="646331"/>
          </a:xfrm>
          <a:prstGeom prst="rect">
            <a:avLst/>
          </a:prstGeom>
          <a:noFill/>
        </p:spPr>
        <p:txBody>
          <a:bodyPr wrap="none" rtlCol="0">
            <a:spAutoFit/>
          </a:bodyPr>
          <a:lstStyle/>
          <a:p>
            <a:r>
              <a:rPr lang="zh-TW" altLang="en-US" sz="3600" dirty="0" smtClean="0"/>
              <a:t>設定禮拜六不能使用</a:t>
            </a:r>
            <a:endParaRPr lang="zh-TW" altLang="en-US" sz="360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8668"/>
            <a:ext cx="9144000" cy="5154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958353" y="4487476"/>
            <a:ext cx="437990" cy="1690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2638461" y="4387334"/>
            <a:ext cx="301686" cy="369332"/>
          </a:xfrm>
          <a:prstGeom prst="rect">
            <a:avLst/>
          </a:prstGeom>
          <a:noFill/>
        </p:spPr>
        <p:txBody>
          <a:bodyPr wrap="none" rtlCol="0">
            <a:spAutoFit/>
          </a:bodyPr>
          <a:lstStyle/>
          <a:p>
            <a:r>
              <a:rPr lang="en-US" altLang="zh-TW" dirty="0" smtClean="0">
                <a:solidFill>
                  <a:srgbClr val="FF0000"/>
                </a:solidFill>
              </a:rPr>
              <a:t>1</a:t>
            </a:r>
            <a:endParaRPr lang="zh-TW" altLang="en-US" dirty="0">
              <a:solidFill>
                <a:srgbClr val="FF0000"/>
              </a:solidFill>
            </a:endParaRPr>
          </a:p>
        </p:txBody>
      </p:sp>
      <p:sp>
        <p:nvSpPr>
          <p:cNvPr id="6" name="矩形 5"/>
          <p:cNvSpPr/>
          <p:nvPr/>
        </p:nvSpPr>
        <p:spPr>
          <a:xfrm>
            <a:off x="5155987" y="3926541"/>
            <a:ext cx="776087" cy="2151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932074" y="3849451"/>
            <a:ext cx="301686" cy="369332"/>
          </a:xfrm>
          <a:prstGeom prst="rect">
            <a:avLst/>
          </a:prstGeom>
        </p:spPr>
        <p:txBody>
          <a:bodyPr wrap="none">
            <a:spAutoFit/>
          </a:bodyPr>
          <a:lstStyle/>
          <a:p>
            <a:r>
              <a:rPr lang="en-US" altLang="zh-TW" dirty="0" smtClean="0">
                <a:solidFill>
                  <a:srgbClr val="FF0000"/>
                </a:solidFill>
              </a:rPr>
              <a:t>2</a:t>
            </a:r>
            <a:endParaRPr lang="zh-TW" altLang="en-US" dirty="0">
              <a:solidFill>
                <a:srgbClr val="FF0000"/>
              </a:solidFill>
            </a:endParaRPr>
          </a:p>
        </p:txBody>
      </p:sp>
    </p:spTree>
    <p:extLst>
      <p:ext uri="{BB962C8B-B14F-4D97-AF65-F5344CB8AC3E}">
        <p14:creationId xmlns:p14="http://schemas.microsoft.com/office/powerpoint/2010/main" val="33714779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1247"/>
            <a:ext cx="9145576" cy="517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171355" y="2766252"/>
            <a:ext cx="499462" cy="1844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430849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4868"/>
            <a:ext cx="9140997" cy="515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041802" y="2919933"/>
            <a:ext cx="660826" cy="1767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879593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4" y="920247"/>
            <a:ext cx="9161684" cy="5179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21916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3475"/>
            <a:ext cx="9090212" cy="5125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181190" y="2174582"/>
            <a:ext cx="822192" cy="1306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19219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073614" y="345345"/>
            <a:ext cx="2850460" cy="646331"/>
          </a:xfrm>
          <a:prstGeom prst="rect">
            <a:avLst/>
          </a:prstGeom>
          <a:noFill/>
        </p:spPr>
        <p:txBody>
          <a:bodyPr wrap="none" rtlCol="0">
            <a:spAutoFit/>
          </a:bodyPr>
          <a:lstStyle/>
          <a:p>
            <a:r>
              <a:rPr lang="zh-TW" altLang="en-US" sz="3600" dirty="0" smtClean="0"/>
              <a:t>新增</a:t>
            </a:r>
            <a:r>
              <a:rPr lang="en-US" altLang="zh-TW" sz="3600" dirty="0" smtClean="0"/>
              <a:t>User HR2</a:t>
            </a:r>
            <a:endParaRPr lang="zh-TW" altLang="en-US" sz="3600"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36" y="1283234"/>
            <a:ext cx="9186036" cy="515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350239" y="2750884"/>
            <a:ext cx="914400" cy="1306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47968651"/>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TotalTime>
  <Words>272</Words>
  <Application>Microsoft Office PowerPoint</Application>
  <PresentationFormat>如螢幕大小 (4:3)</PresentationFormat>
  <Paragraphs>77</Paragraphs>
  <Slides>132</Slides>
  <Notes>0</Notes>
  <HiddenSlides>0</HiddenSlides>
  <MMClips>0</MMClips>
  <ScaleCrop>false</ScaleCrop>
  <HeadingPairs>
    <vt:vector size="4" baseType="variant">
      <vt:variant>
        <vt:lpstr>佈景主題</vt:lpstr>
      </vt:variant>
      <vt:variant>
        <vt:i4>1</vt:i4>
      </vt:variant>
      <vt:variant>
        <vt:lpstr>投影片標題</vt:lpstr>
      </vt:variant>
      <vt:variant>
        <vt:i4>132</vt:i4>
      </vt:variant>
    </vt:vector>
  </HeadingPairs>
  <TitlesOfParts>
    <vt:vector size="133" baseType="lpstr">
      <vt:lpstr>Office 佈景主題</vt:lpstr>
      <vt:lpstr>Windows Server 2019 AD 技術與實戰報告 </vt:lpstr>
      <vt:lpstr>agenda</vt:lpstr>
      <vt:lpstr>PowerPoint 簡報</vt:lpstr>
      <vt:lpstr>PowerPoint 簡報</vt:lpstr>
      <vt:lpstr>安裝AD DS前要先設定好IP</vt:lpstr>
      <vt:lpstr>PowerPoint 簡報</vt:lpstr>
      <vt:lpstr>PowerPoint 簡報</vt:lpstr>
      <vt:lpstr>PowerPoint 簡報</vt:lpstr>
      <vt:lpstr>Select Server roles</vt:lpstr>
      <vt:lpstr>Select Server roles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Select Features</vt:lpstr>
      <vt:lpstr>Select Features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2019 AD 技術與實戰報告</dc:title>
  <dc:creator>owner</dc:creator>
  <cp:lastModifiedBy>IBM</cp:lastModifiedBy>
  <cp:revision>23</cp:revision>
  <dcterms:created xsi:type="dcterms:W3CDTF">2021-05-11T02:03:31Z</dcterms:created>
  <dcterms:modified xsi:type="dcterms:W3CDTF">2021-05-28T05:04:56Z</dcterms:modified>
</cp:coreProperties>
</file>